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317" r:id="rId2"/>
    <p:sldId id="322" r:id="rId3"/>
    <p:sldId id="442" r:id="rId4"/>
    <p:sldId id="319" r:id="rId5"/>
    <p:sldId id="321" r:id="rId6"/>
    <p:sldId id="323" r:id="rId7"/>
    <p:sldId id="324" r:id="rId8"/>
    <p:sldId id="385" r:id="rId9"/>
    <p:sldId id="429" r:id="rId10"/>
    <p:sldId id="430" r:id="rId11"/>
    <p:sldId id="387" r:id="rId12"/>
    <p:sldId id="329" r:id="rId13"/>
    <p:sldId id="440" r:id="rId14"/>
    <p:sldId id="388" r:id="rId15"/>
    <p:sldId id="391" r:id="rId16"/>
    <p:sldId id="390" r:id="rId17"/>
    <p:sldId id="392" r:id="rId18"/>
    <p:sldId id="443" r:id="rId19"/>
    <p:sldId id="393" r:id="rId20"/>
    <p:sldId id="335" r:id="rId21"/>
    <p:sldId id="394" r:id="rId22"/>
    <p:sldId id="396" r:id="rId23"/>
    <p:sldId id="399" r:id="rId24"/>
    <p:sldId id="400" r:id="rId25"/>
    <p:sldId id="401" r:id="rId26"/>
    <p:sldId id="402" r:id="rId27"/>
    <p:sldId id="403" r:id="rId28"/>
    <p:sldId id="404" r:id="rId29"/>
    <p:sldId id="439" r:id="rId30"/>
    <p:sldId id="446" r:id="rId31"/>
    <p:sldId id="447" r:id="rId32"/>
    <p:sldId id="448" r:id="rId33"/>
    <p:sldId id="449" r:id="rId34"/>
    <p:sldId id="444" r:id="rId35"/>
    <p:sldId id="445" r:id="rId36"/>
    <p:sldId id="451" r:id="rId37"/>
    <p:sldId id="351" r:id="rId38"/>
    <p:sldId id="352" r:id="rId39"/>
    <p:sldId id="423" r:id="rId40"/>
    <p:sldId id="355" r:id="rId41"/>
    <p:sldId id="408" r:id="rId42"/>
    <p:sldId id="358" r:id="rId43"/>
    <p:sldId id="359" r:id="rId44"/>
    <p:sldId id="410" r:id="rId45"/>
    <p:sldId id="361" r:id="rId46"/>
    <p:sldId id="435" r:id="rId47"/>
    <p:sldId id="436" r:id="rId48"/>
    <p:sldId id="362" r:id="rId49"/>
    <p:sldId id="411" r:id="rId50"/>
    <p:sldId id="441" r:id="rId51"/>
    <p:sldId id="450" r:id="rId52"/>
    <p:sldId id="364" r:id="rId53"/>
    <p:sldId id="412" r:id="rId54"/>
    <p:sldId id="367" r:id="rId55"/>
    <p:sldId id="433" r:id="rId56"/>
    <p:sldId id="452" r:id="rId57"/>
    <p:sldId id="369"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1F7"/>
    <a:srgbClr val="F2DB7E"/>
    <a:srgbClr val="DB7546"/>
    <a:srgbClr val="7BA9C9"/>
    <a:srgbClr val="000000"/>
    <a:srgbClr val="CC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62" autoAdjust="0"/>
  </p:normalViewPr>
  <p:slideViewPr>
    <p:cSldViewPr snapToGrid="0" snapToObjects="1">
      <p:cViewPr>
        <p:scale>
          <a:sx n="76" d="100"/>
          <a:sy n="76" d="100"/>
        </p:scale>
        <p:origin x="-1326"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1849D-3E25-1C4C-8045-75C520D1AA1E}"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01ED0106-A743-584E-9F45-25278FB35032}">
      <dgm:prSet/>
      <dgm:spPr>
        <a:solidFill>
          <a:srgbClr val="005148"/>
        </a:solidFill>
        <a:ln>
          <a:solidFill>
            <a:schemeClr val="tx1"/>
          </a:solidFill>
        </a:ln>
      </dgm:spPr>
      <dgm:t>
        <a:bodyPr/>
        <a:lstStyle/>
        <a:p>
          <a:pPr rtl="0"/>
          <a:r>
            <a:rPr lang="en-US" dirty="0" smtClean="0">
              <a:latin typeface="Franklin Gothic Medium"/>
              <a:cs typeface="Franklin Gothic Medium"/>
            </a:rPr>
            <a:t>Socialized Medicine</a:t>
          </a:r>
          <a:endParaRPr lang="en-US" dirty="0">
            <a:latin typeface="Franklin Gothic Medium"/>
            <a:cs typeface="Franklin Gothic Medium"/>
          </a:endParaRPr>
        </a:p>
      </dgm:t>
    </dgm:pt>
    <dgm:pt modelId="{B4905677-F7AB-1D45-8F33-7101CA880794}" type="parTrans" cxnId="{2E47F8FE-51CD-AD49-9594-1121D274875D}">
      <dgm:prSet/>
      <dgm:spPr/>
      <dgm:t>
        <a:bodyPr/>
        <a:lstStyle/>
        <a:p>
          <a:endParaRPr lang="en-US"/>
        </a:p>
      </dgm:t>
    </dgm:pt>
    <dgm:pt modelId="{706D8602-F003-BD4A-B2A8-F74BC7BD149D}" type="sibTrans" cxnId="{2E47F8FE-51CD-AD49-9594-1121D274875D}">
      <dgm:prSet/>
      <dgm:spPr/>
      <dgm:t>
        <a:bodyPr/>
        <a:lstStyle/>
        <a:p>
          <a:endParaRPr lang="en-US"/>
        </a:p>
      </dgm:t>
    </dgm:pt>
    <dgm:pt modelId="{20B2298B-AA33-E549-871B-6A7B66DDC4C9}">
      <dgm:prSet custT="1"/>
      <dgm:spPr>
        <a:solidFill>
          <a:schemeClr val="bg1"/>
        </a:solidFill>
        <a:ln>
          <a:solidFill>
            <a:srgbClr val="003300">
              <a:alpha val="90000"/>
            </a:srgbClr>
          </a:solidFill>
        </a:ln>
      </dgm:spPr>
      <dgm:t>
        <a:bodyPr/>
        <a:lstStyle/>
        <a:p>
          <a:pPr rtl="0">
            <a:spcAft>
              <a:spcPts val="1200"/>
            </a:spcAft>
          </a:pPr>
          <a:r>
            <a:rPr lang="en-US" sz="2800" smtClean="0">
              <a:latin typeface="Franklin Gothic Book"/>
              <a:cs typeface="Franklin Gothic Book"/>
            </a:rPr>
            <a:t>Publicly financed</a:t>
          </a:r>
          <a:endParaRPr lang="en-US" sz="2800">
            <a:latin typeface="Franklin Gothic Book"/>
            <a:cs typeface="Franklin Gothic Book"/>
          </a:endParaRPr>
        </a:p>
      </dgm:t>
    </dgm:pt>
    <dgm:pt modelId="{1B949296-687E-7E49-9588-B3AF4A757CFD}" type="parTrans" cxnId="{8FAA9618-105E-9148-9F84-F93F0EC9FD3C}">
      <dgm:prSet/>
      <dgm:spPr/>
      <dgm:t>
        <a:bodyPr/>
        <a:lstStyle/>
        <a:p>
          <a:endParaRPr lang="en-US"/>
        </a:p>
      </dgm:t>
    </dgm:pt>
    <dgm:pt modelId="{F5CD3EF1-81E3-2047-A566-D167F5A58689}" type="sibTrans" cxnId="{8FAA9618-105E-9148-9F84-F93F0EC9FD3C}">
      <dgm:prSet/>
      <dgm:spPr/>
      <dgm:t>
        <a:bodyPr/>
        <a:lstStyle/>
        <a:p>
          <a:endParaRPr lang="en-US"/>
        </a:p>
      </dgm:t>
    </dgm:pt>
    <dgm:pt modelId="{99AFC203-E353-1641-8AAB-7306F89AC28C}">
      <dgm:prSet custT="1"/>
      <dgm:spPr>
        <a:solidFill>
          <a:schemeClr val="bg1"/>
        </a:solidFill>
        <a:ln>
          <a:solidFill>
            <a:srgbClr val="003300">
              <a:alpha val="90000"/>
            </a:srgbClr>
          </a:solidFill>
        </a:ln>
      </dgm:spPr>
      <dgm:t>
        <a:bodyPr/>
        <a:lstStyle/>
        <a:p>
          <a:pPr rtl="0">
            <a:spcAft>
              <a:spcPts val="1200"/>
            </a:spcAft>
          </a:pPr>
          <a:r>
            <a:rPr lang="en-US" sz="2800" smtClean="0">
              <a:latin typeface="Franklin Gothic Book"/>
              <a:cs typeface="Franklin Gothic Book"/>
            </a:rPr>
            <a:t>Publicly owned</a:t>
          </a:r>
          <a:endParaRPr lang="en-US" sz="2800">
            <a:latin typeface="Franklin Gothic Book"/>
            <a:cs typeface="Franklin Gothic Book"/>
          </a:endParaRPr>
        </a:p>
      </dgm:t>
    </dgm:pt>
    <dgm:pt modelId="{9ADBA7AF-5E3E-9C41-8F0C-B2E835FF7689}" type="parTrans" cxnId="{93DA184D-2E5F-D24B-A9E1-39F4BB9C28BC}">
      <dgm:prSet/>
      <dgm:spPr/>
      <dgm:t>
        <a:bodyPr/>
        <a:lstStyle/>
        <a:p>
          <a:endParaRPr lang="en-US"/>
        </a:p>
      </dgm:t>
    </dgm:pt>
    <dgm:pt modelId="{24C133BA-690F-1648-9147-720A656AC352}" type="sibTrans" cxnId="{93DA184D-2E5F-D24B-A9E1-39F4BB9C28BC}">
      <dgm:prSet/>
      <dgm:spPr/>
      <dgm:t>
        <a:bodyPr/>
        <a:lstStyle/>
        <a:p>
          <a:endParaRPr lang="en-US"/>
        </a:p>
      </dgm:t>
    </dgm:pt>
    <dgm:pt modelId="{F039430D-67E7-2F44-8EE3-EB67D802B820}">
      <dgm:prSet/>
      <dgm:spPr>
        <a:solidFill>
          <a:srgbClr val="005148"/>
        </a:solidFill>
        <a:ln>
          <a:solidFill>
            <a:schemeClr val="tx1"/>
          </a:solidFill>
        </a:ln>
      </dgm:spPr>
      <dgm:t>
        <a:bodyPr/>
        <a:lstStyle/>
        <a:p>
          <a:pPr rtl="0"/>
          <a:r>
            <a:rPr lang="en-US" dirty="0" smtClean="0">
              <a:latin typeface="Franklin Gothic Medium"/>
              <a:cs typeface="Franklin Gothic Medium"/>
            </a:rPr>
            <a:t>Single-Payer System</a:t>
          </a:r>
          <a:endParaRPr lang="en-US" dirty="0">
            <a:latin typeface="Franklin Gothic Medium"/>
            <a:cs typeface="Franklin Gothic Medium"/>
          </a:endParaRPr>
        </a:p>
      </dgm:t>
    </dgm:pt>
    <dgm:pt modelId="{E151346D-10B4-434D-90AC-02E98B512846}" type="parTrans" cxnId="{0761A402-2D2A-D542-90F6-E7AB4D61FB0D}">
      <dgm:prSet/>
      <dgm:spPr/>
      <dgm:t>
        <a:bodyPr/>
        <a:lstStyle/>
        <a:p>
          <a:endParaRPr lang="en-US"/>
        </a:p>
      </dgm:t>
    </dgm:pt>
    <dgm:pt modelId="{9AEB874B-799C-394F-AE4A-4D9A8ECC6935}" type="sibTrans" cxnId="{0761A402-2D2A-D542-90F6-E7AB4D61FB0D}">
      <dgm:prSet/>
      <dgm:spPr/>
      <dgm:t>
        <a:bodyPr/>
        <a:lstStyle/>
        <a:p>
          <a:endParaRPr lang="en-US"/>
        </a:p>
      </dgm:t>
    </dgm:pt>
    <dgm:pt modelId="{AD19204C-2D89-2148-81DB-05CCDBE0634D}">
      <dgm:prSet custT="1"/>
      <dgm:spPr>
        <a:solidFill>
          <a:schemeClr val="bg1"/>
        </a:solidFill>
        <a:ln>
          <a:solidFill>
            <a:srgbClr val="003300">
              <a:alpha val="90000"/>
            </a:srgbClr>
          </a:solidFill>
        </a:ln>
      </dgm:spPr>
      <dgm:t>
        <a:bodyPr/>
        <a:lstStyle/>
        <a:p>
          <a:pPr rtl="0">
            <a:spcAft>
              <a:spcPts val="1200"/>
            </a:spcAft>
          </a:pPr>
          <a:r>
            <a:rPr lang="en-US" sz="2800" smtClean="0">
              <a:latin typeface="Franklin Gothic Book"/>
              <a:cs typeface="Franklin Gothic Book"/>
            </a:rPr>
            <a:t>Publicly financed</a:t>
          </a:r>
          <a:endParaRPr lang="en-US" sz="2800">
            <a:latin typeface="Franklin Gothic Book"/>
            <a:cs typeface="Franklin Gothic Book"/>
          </a:endParaRPr>
        </a:p>
      </dgm:t>
    </dgm:pt>
    <dgm:pt modelId="{A4A6975F-5F0B-EF41-9BB0-190F4F33CECA}" type="parTrans" cxnId="{FEFED924-79CA-B440-B14D-0619BBCE3F11}">
      <dgm:prSet/>
      <dgm:spPr/>
      <dgm:t>
        <a:bodyPr/>
        <a:lstStyle/>
        <a:p>
          <a:endParaRPr lang="en-US"/>
        </a:p>
      </dgm:t>
    </dgm:pt>
    <dgm:pt modelId="{2EF03225-F870-6D44-8AC2-4044E4D4D8F2}" type="sibTrans" cxnId="{FEFED924-79CA-B440-B14D-0619BBCE3F11}">
      <dgm:prSet/>
      <dgm:spPr/>
      <dgm:t>
        <a:bodyPr/>
        <a:lstStyle/>
        <a:p>
          <a:endParaRPr lang="en-US"/>
        </a:p>
      </dgm:t>
    </dgm:pt>
    <dgm:pt modelId="{57EFF8A2-BD59-D646-847C-DADC3202BEEC}">
      <dgm:prSet custT="1"/>
      <dgm:spPr>
        <a:solidFill>
          <a:schemeClr val="bg1"/>
        </a:solidFill>
        <a:ln>
          <a:solidFill>
            <a:srgbClr val="003300">
              <a:alpha val="90000"/>
            </a:srgbClr>
          </a:solidFill>
        </a:ln>
      </dgm:spPr>
      <dgm:t>
        <a:bodyPr/>
        <a:lstStyle/>
        <a:p>
          <a:pPr rtl="0">
            <a:spcAft>
              <a:spcPts val="1200"/>
            </a:spcAft>
          </a:pPr>
          <a:r>
            <a:rPr lang="en-US" sz="2800" smtClean="0">
              <a:latin typeface="Franklin Gothic Book"/>
              <a:cs typeface="Franklin Gothic Book"/>
            </a:rPr>
            <a:t>Privately owned (delivered)</a:t>
          </a:r>
          <a:endParaRPr lang="en-US" sz="2800">
            <a:latin typeface="Franklin Gothic Book"/>
            <a:cs typeface="Franklin Gothic Book"/>
          </a:endParaRPr>
        </a:p>
      </dgm:t>
    </dgm:pt>
    <dgm:pt modelId="{34C1EFC3-7BFC-0846-B00A-77BB92271FEA}" type="parTrans" cxnId="{C1D9A0F9-3E4D-0949-B433-B7610C5448ED}">
      <dgm:prSet/>
      <dgm:spPr/>
      <dgm:t>
        <a:bodyPr/>
        <a:lstStyle/>
        <a:p>
          <a:endParaRPr lang="en-US"/>
        </a:p>
      </dgm:t>
    </dgm:pt>
    <dgm:pt modelId="{5174F055-C9CF-9D4B-BDF7-8152AB3615FC}" type="sibTrans" cxnId="{C1D9A0F9-3E4D-0949-B433-B7610C5448ED}">
      <dgm:prSet/>
      <dgm:spPr/>
      <dgm:t>
        <a:bodyPr/>
        <a:lstStyle/>
        <a:p>
          <a:endParaRPr lang="en-US"/>
        </a:p>
      </dgm:t>
    </dgm:pt>
    <dgm:pt modelId="{8850B3B8-D52A-CB45-8677-E110FA25BBD8}" type="pres">
      <dgm:prSet presAssocID="{8341849D-3E25-1C4C-8045-75C520D1AA1E}" presName="Name0" presStyleCnt="0">
        <dgm:presLayoutVars>
          <dgm:dir/>
          <dgm:animLvl val="lvl"/>
          <dgm:resizeHandles val="exact"/>
        </dgm:presLayoutVars>
      </dgm:prSet>
      <dgm:spPr/>
      <dgm:t>
        <a:bodyPr/>
        <a:lstStyle/>
        <a:p>
          <a:endParaRPr lang="en-US"/>
        </a:p>
      </dgm:t>
    </dgm:pt>
    <dgm:pt modelId="{16DCC936-5CE4-3846-B4D0-B7E36F7AF06A}" type="pres">
      <dgm:prSet presAssocID="{01ED0106-A743-584E-9F45-25278FB35032}" presName="composite" presStyleCnt="0"/>
      <dgm:spPr/>
    </dgm:pt>
    <dgm:pt modelId="{A997AE44-404F-DC49-8D67-FA9638C17DA6}" type="pres">
      <dgm:prSet presAssocID="{01ED0106-A743-584E-9F45-25278FB35032}" presName="parTx" presStyleLbl="alignNode1" presStyleIdx="0" presStyleCnt="2">
        <dgm:presLayoutVars>
          <dgm:chMax val="0"/>
          <dgm:chPref val="0"/>
          <dgm:bulletEnabled val="1"/>
        </dgm:presLayoutVars>
      </dgm:prSet>
      <dgm:spPr/>
      <dgm:t>
        <a:bodyPr/>
        <a:lstStyle/>
        <a:p>
          <a:endParaRPr lang="en-US"/>
        </a:p>
      </dgm:t>
    </dgm:pt>
    <dgm:pt modelId="{21E5BA8D-D804-5A44-864F-B3F0C3F12398}" type="pres">
      <dgm:prSet presAssocID="{01ED0106-A743-584E-9F45-25278FB35032}" presName="desTx" presStyleLbl="alignAccFollowNode1" presStyleIdx="0" presStyleCnt="2">
        <dgm:presLayoutVars>
          <dgm:bulletEnabled val="1"/>
        </dgm:presLayoutVars>
      </dgm:prSet>
      <dgm:spPr/>
      <dgm:t>
        <a:bodyPr/>
        <a:lstStyle/>
        <a:p>
          <a:endParaRPr lang="en-US"/>
        </a:p>
      </dgm:t>
    </dgm:pt>
    <dgm:pt modelId="{B7947237-615F-334A-AE71-5AA80632F7BD}" type="pres">
      <dgm:prSet presAssocID="{706D8602-F003-BD4A-B2A8-F74BC7BD149D}" presName="space" presStyleCnt="0"/>
      <dgm:spPr/>
    </dgm:pt>
    <dgm:pt modelId="{37F8BBBC-736F-D542-805E-460B0C57B8A7}" type="pres">
      <dgm:prSet presAssocID="{F039430D-67E7-2F44-8EE3-EB67D802B820}" presName="composite" presStyleCnt="0"/>
      <dgm:spPr/>
    </dgm:pt>
    <dgm:pt modelId="{6EEE8AD8-7670-8F40-BE5B-8914C22EA4D9}" type="pres">
      <dgm:prSet presAssocID="{F039430D-67E7-2F44-8EE3-EB67D802B820}" presName="parTx" presStyleLbl="alignNode1" presStyleIdx="1" presStyleCnt="2">
        <dgm:presLayoutVars>
          <dgm:chMax val="0"/>
          <dgm:chPref val="0"/>
          <dgm:bulletEnabled val="1"/>
        </dgm:presLayoutVars>
      </dgm:prSet>
      <dgm:spPr/>
      <dgm:t>
        <a:bodyPr/>
        <a:lstStyle/>
        <a:p>
          <a:endParaRPr lang="en-US"/>
        </a:p>
      </dgm:t>
    </dgm:pt>
    <dgm:pt modelId="{8B4B5867-5AB4-2B4F-BFDA-BE3789D61182}" type="pres">
      <dgm:prSet presAssocID="{F039430D-67E7-2F44-8EE3-EB67D802B820}" presName="desTx" presStyleLbl="alignAccFollowNode1" presStyleIdx="1" presStyleCnt="2">
        <dgm:presLayoutVars>
          <dgm:bulletEnabled val="1"/>
        </dgm:presLayoutVars>
      </dgm:prSet>
      <dgm:spPr/>
      <dgm:t>
        <a:bodyPr/>
        <a:lstStyle/>
        <a:p>
          <a:endParaRPr lang="en-US"/>
        </a:p>
      </dgm:t>
    </dgm:pt>
  </dgm:ptLst>
  <dgm:cxnLst>
    <dgm:cxn modelId="{FEFED924-79CA-B440-B14D-0619BBCE3F11}" srcId="{F039430D-67E7-2F44-8EE3-EB67D802B820}" destId="{AD19204C-2D89-2148-81DB-05CCDBE0634D}" srcOrd="0" destOrd="0" parTransId="{A4A6975F-5F0B-EF41-9BB0-190F4F33CECA}" sibTransId="{2EF03225-F870-6D44-8AC2-4044E4D4D8F2}"/>
    <dgm:cxn modelId="{0761A402-2D2A-D542-90F6-E7AB4D61FB0D}" srcId="{8341849D-3E25-1C4C-8045-75C520D1AA1E}" destId="{F039430D-67E7-2F44-8EE3-EB67D802B820}" srcOrd="1" destOrd="0" parTransId="{E151346D-10B4-434D-90AC-02E98B512846}" sibTransId="{9AEB874B-799C-394F-AE4A-4D9A8ECC6935}"/>
    <dgm:cxn modelId="{E0D783B0-E0F9-4718-8FED-CE0D613BB267}" type="presOf" srcId="{57EFF8A2-BD59-D646-847C-DADC3202BEEC}" destId="{8B4B5867-5AB4-2B4F-BFDA-BE3789D61182}" srcOrd="0" destOrd="1" presId="urn:microsoft.com/office/officeart/2005/8/layout/hList1"/>
    <dgm:cxn modelId="{2E47F8FE-51CD-AD49-9594-1121D274875D}" srcId="{8341849D-3E25-1C4C-8045-75C520D1AA1E}" destId="{01ED0106-A743-584E-9F45-25278FB35032}" srcOrd="0" destOrd="0" parTransId="{B4905677-F7AB-1D45-8F33-7101CA880794}" sibTransId="{706D8602-F003-BD4A-B2A8-F74BC7BD149D}"/>
    <dgm:cxn modelId="{FA28420F-6F67-4481-AF41-5C6F253AB8E4}" type="presOf" srcId="{20B2298B-AA33-E549-871B-6A7B66DDC4C9}" destId="{21E5BA8D-D804-5A44-864F-B3F0C3F12398}" srcOrd="0" destOrd="0" presId="urn:microsoft.com/office/officeart/2005/8/layout/hList1"/>
    <dgm:cxn modelId="{B94B07B7-0ECC-46C1-B528-D5E18B775ED0}" type="presOf" srcId="{AD19204C-2D89-2148-81DB-05CCDBE0634D}" destId="{8B4B5867-5AB4-2B4F-BFDA-BE3789D61182}" srcOrd="0" destOrd="0" presId="urn:microsoft.com/office/officeart/2005/8/layout/hList1"/>
    <dgm:cxn modelId="{7E37BE1E-15FC-402A-9D84-B77575CB54F9}" type="presOf" srcId="{99AFC203-E353-1641-8AAB-7306F89AC28C}" destId="{21E5BA8D-D804-5A44-864F-B3F0C3F12398}" srcOrd="0" destOrd="1" presId="urn:microsoft.com/office/officeart/2005/8/layout/hList1"/>
    <dgm:cxn modelId="{848A7F32-0400-4536-9E0F-CD854680B932}" type="presOf" srcId="{8341849D-3E25-1C4C-8045-75C520D1AA1E}" destId="{8850B3B8-D52A-CB45-8677-E110FA25BBD8}" srcOrd="0" destOrd="0" presId="urn:microsoft.com/office/officeart/2005/8/layout/hList1"/>
    <dgm:cxn modelId="{93DA184D-2E5F-D24B-A9E1-39F4BB9C28BC}" srcId="{01ED0106-A743-584E-9F45-25278FB35032}" destId="{99AFC203-E353-1641-8AAB-7306F89AC28C}" srcOrd="1" destOrd="0" parTransId="{9ADBA7AF-5E3E-9C41-8F0C-B2E835FF7689}" sibTransId="{24C133BA-690F-1648-9147-720A656AC352}"/>
    <dgm:cxn modelId="{C1D9A0F9-3E4D-0949-B433-B7610C5448ED}" srcId="{F039430D-67E7-2F44-8EE3-EB67D802B820}" destId="{57EFF8A2-BD59-D646-847C-DADC3202BEEC}" srcOrd="1" destOrd="0" parTransId="{34C1EFC3-7BFC-0846-B00A-77BB92271FEA}" sibTransId="{5174F055-C9CF-9D4B-BDF7-8152AB3615FC}"/>
    <dgm:cxn modelId="{ED752C2B-F719-487A-B7DE-23EDC404AEB8}" type="presOf" srcId="{F039430D-67E7-2F44-8EE3-EB67D802B820}" destId="{6EEE8AD8-7670-8F40-BE5B-8914C22EA4D9}" srcOrd="0" destOrd="0" presId="urn:microsoft.com/office/officeart/2005/8/layout/hList1"/>
    <dgm:cxn modelId="{8FAA9618-105E-9148-9F84-F93F0EC9FD3C}" srcId="{01ED0106-A743-584E-9F45-25278FB35032}" destId="{20B2298B-AA33-E549-871B-6A7B66DDC4C9}" srcOrd="0" destOrd="0" parTransId="{1B949296-687E-7E49-9588-B3AF4A757CFD}" sibTransId="{F5CD3EF1-81E3-2047-A566-D167F5A58689}"/>
    <dgm:cxn modelId="{6BDDB8D0-C513-4537-B56C-55525D5A7323}" type="presOf" srcId="{01ED0106-A743-584E-9F45-25278FB35032}" destId="{A997AE44-404F-DC49-8D67-FA9638C17DA6}" srcOrd="0" destOrd="0" presId="urn:microsoft.com/office/officeart/2005/8/layout/hList1"/>
    <dgm:cxn modelId="{565B5045-A7A8-482A-ACC7-811F4B697E27}" type="presParOf" srcId="{8850B3B8-D52A-CB45-8677-E110FA25BBD8}" destId="{16DCC936-5CE4-3846-B4D0-B7E36F7AF06A}" srcOrd="0" destOrd="0" presId="urn:microsoft.com/office/officeart/2005/8/layout/hList1"/>
    <dgm:cxn modelId="{A06AD504-E961-4C11-9FAE-53E608677D09}" type="presParOf" srcId="{16DCC936-5CE4-3846-B4D0-B7E36F7AF06A}" destId="{A997AE44-404F-DC49-8D67-FA9638C17DA6}" srcOrd="0" destOrd="0" presId="urn:microsoft.com/office/officeart/2005/8/layout/hList1"/>
    <dgm:cxn modelId="{2FA5A8BA-A0F0-4A05-9D47-F756F6E3B05F}" type="presParOf" srcId="{16DCC936-5CE4-3846-B4D0-B7E36F7AF06A}" destId="{21E5BA8D-D804-5A44-864F-B3F0C3F12398}" srcOrd="1" destOrd="0" presId="urn:microsoft.com/office/officeart/2005/8/layout/hList1"/>
    <dgm:cxn modelId="{2BF3B056-7EB2-4E59-9B89-FF32CB991890}" type="presParOf" srcId="{8850B3B8-D52A-CB45-8677-E110FA25BBD8}" destId="{B7947237-615F-334A-AE71-5AA80632F7BD}" srcOrd="1" destOrd="0" presId="urn:microsoft.com/office/officeart/2005/8/layout/hList1"/>
    <dgm:cxn modelId="{65CA5DCB-43A9-48E0-8D0A-92FDD21DBD9B}" type="presParOf" srcId="{8850B3B8-D52A-CB45-8677-E110FA25BBD8}" destId="{37F8BBBC-736F-D542-805E-460B0C57B8A7}" srcOrd="2" destOrd="0" presId="urn:microsoft.com/office/officeart/2005/8/layout/hList1"/>
    <dgm:cxn modelId="{79CEF1AB-92AF-4C26-8A00-89A2CE18C61D}" type="presParOf" srcId="{37F8BBBC-736F-D542-805E-460B0C57B8A7}" destId="{6EEE8AD8-7670-8F40-BE5B-8914C22EA4D9}" srcOrd="0" destOrd="0" presId="urn:microsoft.com/office/officeart/2005/8/layout/hList1"/>
    <dgm:cxn modelId="{0E12EDC4-8114-4D82-A88E-F12366D6A4BE}" type="presParOf" srcId="{37F8BBBC-736F-D542-805E-460B0C57B8A7}" destId="{8B4B5867-5AB4-2B4F-BFDA-BE3789D611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BCBE8B-06F4-1147-A3F5-236CB0BDB5B8}"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6A4D8D2C-6AAA-E148-9D5A-DEFD5D9E4965}">
      <dgm:prSet phldrT="[Text]" custT="1"/>
      <dgm:spPr>
        <a:solidFill>
          <a:srgbClr val="005148"/>
        </a:solidFill>
        <a:ln>
          <a:solidFill>
            <a:schemeClr val="bg1"/>
          </a:solidFill>
        </a:ln>
      </dgm:spPr>
      <dgm:t>
        <a:bodyPr/>
        <a:lstStyle/>
        <a:p>
          <a:r>
            <a:rPr lang="en-US" sz="2800" dirty="0" smtClean="0">
              <a:latin typeface="Franklin Gothic Book"/>
              <a:cs typeface="Franklin Gothic Book"/>
            </a:rPr>
            <a:t>Over 75% of the medically bankrupt </a:t>
          </a:r>
          <a:r>
            <a:rPr lang="en-US" sz="2800" i="1" dirty="0" smtClean="0">
              <a:latin typeface="Franklin Gothic Book"/>
              <a:cs typeface="Franklin Gothic Book"/>
            </a:rPr>
            <a:t>had insurance </a:t>
          </a:r>
          <a:r>
            <a:rPr lang="en-US" sz="2800" dirty="0" smtClean="0">
              <a:latin typeface="Franklin Gothic Book"/>
              <a:cs typeface="Franklin Gothic Book"/>
            </a:rPr>
            <a:t>at the onset of their illness</a:t>
          </a:r>
          <a:endParaRPr lang="en-US" sz="2800" dirty="0">
            <a:latin typeface="Franklin Gothic Book"/>
            <a:cs typeface="Franklin Gothic Book"/>
          </a:endParaRPr>
        </a:p>
      </dgm:t>
    </dgm:pt>
    <dgm:pt modelId="{A02FF487-6588-2F4A-9935-0A4B81FAD586}" type="parTrans" cxnId="{5DDEEB83-DA74-914F-9FAE-0864E31A6953}">
      <dgm:prSet/>
      <dgm:spPr/>
      <dgm:t>
        <a:bodyPr/>
        <a:lstStyle/>
        <a:p>
          <a:endParaRPr lang="en-US" sz="2800">
            <a:latin typeface="Franklin Gothic Book"/>
            <a:cs typeface="Franklin Gothic Book"/>
          </a:endParaRPr>
        </a:p>
      </dgm:t>
    </dgm:pt>
    <dgm:pt modelId="{3093F43C-8B62-D44E-B897-A5FA2A7C113D}" type="sibTrans" cxnId="{5DDEEB83-DA74-914F-9FAE-0864E31A6953}">
      <dgm:prSet/>
      <dgm:spPr/>
      <dgm:t>
        <a:bodyPr/>
        <a:lstStyle/>
        <a:p>
          <a:endParaRPr lang="en-US" sz="2800">
            <a:latin typeface="Franklin Gothic Book"/>
            <a:cs typeface="Franklin Gothic Book"/>
          </a:endParaRPr>
        </a:p>
      </dgm:t>
    </dgm:pt>
    <dgm:pt modelId="{14254662-9F1E-354F-9088-DB193C099CFE}">
      <dgm:prSet phldrT="[Text]" custT="1"/>
      <dgm:spPr>
        <a:solidFill>
          <a:srgbClr val="005148"/>
        </a:solidFill>
        <a:ln>
          <a:solidFill>
            <a:schemeClr val="bg1"/>
          </a:solidFill>
        </a:ln>
      </dgm:spPr>
      <dgm:t>
        <a:bodyPr/>
        <a:lstStyle/>
        <a:p>
          <a:r>
            <a:rPr lang="en-US" sz="2800" dirty="0" smtClean="0">
              <a:latin typeface="Franklin Gothic Book"/>
              <a:cs typeface="Franklin Gothic Book"/>
            </a:rPr>
            <a:t>62% of bankruptcies are due to medical expenses</a:t>
          </a:r>
          <a:endParaRPr lang="en-US" sz="2800" dirty="0">
            <a:latin typeface="Franklin Gothic Book"/>
            <a:cs typeface="Franklin Gothic Book"/>
          </a:endParaRPr>
        </a:p>
      </dgm:t>
    </dgm:pt>
    <dgm:pt modelId="{EF6BCA15-EF6C-DD41-B372-CE77B1DCC6DD}" type="parTrans" cxnId="{B0438AA7-4F9B-2F49-B7B6-8E1E58986C4F}">
      <dgm:prSet/>
      <dgm:spPr/>
      <dgm:t>
        <a:bodyPr/>
        <a:lstStyle/>
        <a:p>
          <a:endParaRPr lang="en-US" sz="2800">
            <a:latin typeface="Franklin Gothic Book"/>
            <a:cs typeface="Franklin Gothic Book"/>
          </a:endParaRPr>
        </a:p>
      </dgm:t>
    </dgm:pt>
    <dgm:pt modelId="{9B209AB7-5FD9-454C-9CBA-38EB97CA8457}" type="sibTrans" cxnId="{B0438AA7-4F9B-2F49-B7B6-8E1E58986C4F}">
      <dgm:prSet/>
      <dgm:spPr/>
      <dgm:t>
        <a:bodyPr/>
        <a:lstStyle/>
        <a:p>
          <a:endParaRPr lang="en-US" sz="2800">
            <a:latin typeface="Franklin Gothic Book"/>
            <a:cs typeface="Franklin Gothic Book"/>
          </a:endParaRPr>
        </a:p>
      </dgm:t>
    </dgm:pt>
    <dgm:pt modelId="{D8D1FF1B-7CB3-144D-8D42-1304AFEBCF76}" type="pres">
      <dgm:prSet presAssocID="{67BCBE8B-06F4-1147-A3F5-236CB0BDB5B8}" presName="linear" presStyleCnt="0">
        <dgm:presLayoutVars>
          <dgm:animLvl val="lvl"/>
          <dgm:resizeHandles val="exact"/>
        </dgm:presLayoutVars>
      </dgm:prSet>
      <dgm:spPr/>
      <dgm:t>
        <a:bodyPr/>
        <a:lstStyle/>
        <a:p>
          <a:endParaRPr lang="en-US"/>
        </a:p>
      </dgm:t>
    </dgm:pt>
    <dgm:pt modelId="{874E9100-C119-2046-8C3C-36CF2F4EBD9E}" type="pres">
      <dgm:prSet presAssocID="{14254662-9F1E-354F-9088-DB193C099CFE}" presName="parentText" presStyleLbl="node1" presStyleIdx="0" presStyleCnt="2" custLinFactNeighborX="-534" custLinFactNeighborY="-7067">
        <dgm:presLayoutVars>
          <dgm:chMax val="0"/>
          <dgm:bulletEnabled val="1"/>
        </dgm:presLayoutVars>
      </dgm:prSet>
      <dgm:spPr/>
      <dgm:t>
        <a:bodyPr/>
        <a:lstStyle/>
        <a:p>
          <a:endParaRPr lang="en-US"/>
        </a:p>
      </dgm:t>
    </dgm:pt>
    <dgm:pt modelId="{79EDB493-971E-5946-A420-3DFCC4EF4752}" type="pres">
      <dgm:prSet presAssocID="{9B209AB7-5FD9-454C-9CBA-38EB97CA8457}" presName="spacer" presStyleCnt="0"/>
      <dgm:spPr/>
    </dgm:pt>
    <dgm:pt modelId="{4F57B14C-CC26-D541-A575-E7245056E7F4}" type="pres">
      <dgm:prSet presAssocID="{6A4D8D2C-6AAA-E148-9D5A-DEFD5D9E4965}" presName="parentText" presStyleLbl="node1" presStyleIdx="1" presStyleCnt="2">
        <dgm:presLayoutVars>
          <dgm:chMax val="0"/>
          <dgm:bulletEnabled val="1"/>
        </dgm:presLayoutVars>
      </dgm:prSet>
      <dgm:spPr/>
      <dgm:t>
        <a:bodyPr/>
        <a:lstStyle/>
        <a:p>
          <a:endParaRPr lang="en-US"/>
        </a:p>
      </dgm:t>
    </dgm:pt>
  </dgm:ptLst>
  <dgm:cxnLst>
    <dgm:cxn modelId="{B0438AA7-4F9B-2F49-B7B6-8E1E58986C4F}" srcId="{67BCBE8B-06F4-1147-A3F5-236CB0BDB5B8}" destId="{14254662-9F1E-354F-9088-DB193C099CFE}" srcOrd="0" destOrd="0" parTransId="{EF6BCA15-EF6C-DD41-B372-CE77B1DCC6DD}" sibTransId="{9B209AB7-5FD9-454C-9CBA-38EB97CA8457}"/>
    <dgm:cxn modelId="{526C2A2E-8F15-40B0-9847-388BA314C328}" type="presOf" srcId="{67BCBE8B-06F4-1147-A3F5-236CB0BDB5B8}" destId="{D8D1FF1B-7CB3-144D-8D42-1304AFEBCF76}" srcOrd="0" destOrd="0" presId="urn:microsoft.com/office/officeart/2005/8/layout/vList2"/>
    <dgm:cxn modelId="{92F48E37-BD7F-43C9-A2BF-F7077188C104}" type="presOf" srcId="{14254662-9F1E-354F-9088-DB193C099CFE}" destId="{874E9100-C119-2046-8C3C-36CF2F4EBD9E}" srcOrd="0" destOrd="0" presId="urn:microsoft.com/office/officeart/2005/8/layout/vList2"/>
    <dgm:cxn modelId="{5DDEEB83-DA74-914F-9FAE-0864E31A6953}" srcId="{67BCBE8B-06F4-1147-A3F5-236CB0BDB5B8}" destId="{6A4D8D2C-6AAA-E148-9D5A-DEFD5D9E4965}" srcOrd="1" destOrd="0" parTransId="{A02FF487-6588-2F4A-9935-0A4B81FAD586}" sibTransId="{3093F43C-8B62-D44E-B897-A5FA2A7C113D}"/>
    <dgm:cxn modelId="{BF546ED0-91EE-4B1F-B882-B05E8E3C5E1B}" type="presOf" srcId="{6A4D8D2C-6AAA-E148-9D5A-DEFD5D9E4965}" destId="{4F57B14C-CC26-D541-A575-E7245056E7F4}" srcOrd="0" destOrd="0" presId="urn:microsoft.com/office/officeart/2005/8/layout/vList2"/>
    <dgm:cxn modelId="{EEE300FE-DD11-413B-BCE4-8A0EDF8B0106}" type="presParOf" srcId="{D8D1FF1B-7CB3-144D-8D42-1304AFEBCF76}" destId="{874E9100-C119-2046-8C3C-36CF2F4EBD9E}" srcOrd="0" destOrd="0" presId="urn:microsoft.com/office/officeart/2005/8/layout/vList2"/>
    <dgm:cxn modelId="{BB81ECC0-3DAE-4A88-BF01-9909951EB53D}" type="presParOf" srcId="{D8D1FF1B-7CB3-144D-8D42-1304AFEBCF76}" destId="{79EDB493-971E-5946-A420-3DFCC4EF4752}" srcOrd="1" destOrd="0" presId="urn:microsoft.com/office/officeart/2005/8/layout/vList2"/>
    <dgm:cxn modelId="{C758889D-E249-4DA7-9EF4-DB80AA1874CC}" type="presParOf" srcId="{D8D1FF1B-7CB3-144D-8D42-1304AFEBCF76}" destId="{4F57B14C-CC26-D541-A575-E7245056E7F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5AD37F-3893-5444-8D2C-901E6FAC32C9}"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47A752D5-FDD3-F84A-87DA-33CAD61EA5B4}">
      <dgm:prSet custT="1"/>
      <dgm:spPr>
        <a:solidFill>
          <a:schemeClr val="accent1">
            <a:lumMod val="50000"/>
          </a:schemeClr>
        </a:solidFill>
        <a:ln>
          <a:solidFill>
            <a:srgbClr val="17131D"/>
          </a:solidFill>
        </a:ln>
      </dgm:spPr>
      <dgm:t>
        <a:bodyPr/>
        <a:lstStyle/>
        <a:p>
          <a:pPr rtl="0">
            <a:spcAft>
              <a:spcPts val="0"/>
            </a:spcAft>
          </a:pPr>
          <a:r>
            <a:rPr lang="en-US" sz="2800" dirty="0" smtClean="0">
              <a:latin typeface="Franklin Gothic Book"/>
              <a:cs typeface="Franklin Gothic Book"/>
            </a:rPr>
            <a:t>Hospitals &amp; clinics now bill</a:t>
          </a:r>
        </a:p>
        <a:p>
          <a:pPr rtl="0">
            <a:spcAft>
              <a:spcPts val="0"/>
            </a:spcAft>
          </a:pPr>
          <a:r>
            <a:rPr lang="en-US" sz="2800" dirty="0" smtClean="0">
              <a:latin typeface="Franklin Gothic Book"/>
              <a:cs typeface="Franklin Gothic Book"/>
            </a:rPr>
            <a:t>more than 1,000 payers (insurers)</a:t>
          </a:r>
          <a:endParaRPr lang="en-US" sz="2800" dirty="0">
            <a:latin typeface="Franklin Gothic Book"/>
            <a:cs typeface="Franklin Gothic Book"/>
          </a:endParaRPr>
        </a:p>
      </dgm:t>
    </dgm:pt>
    <dgm:pt modelId="{0EB00169-AC8B-BC4E-A985-26D5B636B7CD}" type="parTrans" cxnId="{70D3362A-A12D-0F45-9236-4F3A83FE3092}">
      <dgm:prSet/>
      <dgm:spPr/>
      <dgm:t>
        <a:bodyPr/>
        <a:lstStyle/>
        <a:p>
          <a:endParaRPr lang="en-US"/>
        </a:p>
      </dgm:t>
    </dgm:pt>
    <dgm:pt modelId="{C19C334C-B3EB-E847-92B5-B48B4770079A}" type="sibTrans" cxnId="{70D3362A-A12D-0F45-9236-4F3A83FE3092}">
      <dgm:prSet/>
      <dgm:spPr>
        <a:solidFill>
          <a:schemeClr val="bg1"/>
        </a:solidFill>
        <a:ln>
          <a:solidFill>
            <a:schemeClr val="tx1"/>
          </a:solidFill>
        </a:ln>
      </dgm:spPr>
      <dgm:t>
        <a:bodyPr/>
        <a:lstStyle/>
        <a:p>
          <a:endParaRPr lang="en-US"/>
        </a:p>
      </dgm:t>
    </dgm:pt>
    <dgm:pt modelId="{2DA59A53-A363-F340-9C5D-5673C563D65F}">
      <dgm:prSet custT="1"/>
      <dgm:spPr>
        <a:solidFill>
          <a:schemeClr val="accent1">
            <a:lumMod val="50000"/>
          </a:schemeClr>
        </a:solidFill>
        <a:ln>
          <a:solidFill>
            <a:srgbClr val="17131D"/>
          </a:solidFill>
        </a:ln>
      </dgm:spPr>
      <dgm:t>
        <a:bodyPr/>
        <a:lstStyle/>
        <a:p>
          <a:pPr rtl="0">
            <a:spcAft>
              <a:spcPts val="0"/>
            </a:spcAft>
          </a:pPr>
          <a:r>
            <a:rPr lang="en-US" sz="2800" dirty="0" smtClean="0">
              <a:latin typeface="Franklin Gothic Book"/>
              <a:cs typeface="Franklin Gothic Book"/>
            </a:rPr>
            <a:t>In a single-payer system, </a:t>
          </a:r>
        </a:p>
        <a:p>
          <a:pPr rtl="0">
            <a:spcAft>
              <a:spcPts val="0"/>
            </a:spcAft>
          </a:pPr>
          <a:r>
            <a:rPr lang="en-US" sz="2800" i="1" dirty="0" smtClean="0">
              <a:latin typeface="Franklin Gothic Book"/>
              <a:cs typeface="Franklin Gothic Book"/>
            </a:rPr>
            <a:t>there would be no private health insurance </a:t>
          </a:r>
          <a:r>
            <a:rPr lang="en-US" sz="2800" i="0" dirty="0" smtClean="0">
              <a:latin typeface="Franklin Gothic Book"/>
              <a:cs typeface="Franklin Gothic Book"/>
            </a:rPr>
            <a:t>for items covered by the single-payer</a:t>
          </a:r>
          <a:endParaRPr lang="en-US" sz="2800" i="0" dirty="0">
            <a:latin typeface="Franklin Gothic Book"/>
            <a:cs typeface="Franklin Gothic Book"/>
          </a:endParaRPr>
        </a:p>
      </dgm:t>
    </dgm:pt>
    <dgm:pt modelId="{4D835AC6-0E26-DB49-8A56-1C3239578A9D}" type="parTrans" cxnId="{0341B5BC-74B5-8C45-8C7A-98D6B0A73C68}">
      <dgm:prSet/>
      <dgm:spPr/>
      <dgm:t>
        <a:bodyPr/>
        <a:lstStyle/>
        <a:p>
          <a:endParaRPr lang="en-US"/>
        </a:p>
      </dgm:t>
    </dgm:pt>
    <dgm:pt modelId="{1078ED9F-52E8-2444-A1EF-9DD63257A5AD}" type="sibTrans" cxnId="{0341B5BC-74B5-8C45-8C7A-98D6B0A73C68}">
      <dgm:prSet/>
      <dgm:spPr>
        <a:solidFill>
          <a:schemeClr val="bg1"/>
        </a:solidFill>
        <a:ln>
          <a:solidFill>
            <a:schemeClr val="tx1"/>
          </a:solidFill>
        </a:ln>
      </dgm:spPr>
      <dgm:t>
        <a:bodyPr/>
        <a:lstStyle/>
        <a:p>
          <a:endParaRPr lang="en-US"/>
        </a:p>
      </dgm:t>
    </dgm:pt>
    <dgm:pt modelId="{E6DE79F9-3FF7-BC47-987B-E0F3350B5C9F}">
      <dgm:prSet custT="1"/>
      <dgm:spPr>
        <a:solidFill>
          <a:schemeClr val="accent1">
            <a:lumMod val="50000"/>
          </a:schemeClr>
        </a:solidFill>
        <a:ln>
          <a:solidFill>
            <a:srgbClr val="17131D"/>
          </a:solidFill>
        </a:ln>
      </dgm:spPr>
      <dgm:t>
        <a:bodyPr/>
        <a:lstStyle/>
        <a:p>
          <a:pPr rtl="0">
            <a:spcAft>
              <a:spcPts val="0"/>
            </a:spcAft>
          </a:pPr>
          <a:r>
            <a:rPr lang="en-US" sz="2800" dirty="0" smtClean="0">
              <a:latin typeface="Franklin Gothic Book"/>
              <a:cs typeface="Franklin Gothic Book"/>
            </a:rPr>
            <a:t>Recovery of $400 billion annually due to drastically reduced administrative costs</a:t>
          </a:r>
          <a:endParaRPr lang="en-US" sz="2800" dirty="0">
            <a:latin typeface="Franklin Gothic Book"/>
            <a:cs typeface="Franklin Gothic Book"/>
          </a:endParaRPr>
        </a:p>
      </dgm:t>
    </dgm:pt>
    <dgm:pt modelId="{20A78169-6B66-6C41-8A8F-C316CE4F5E8C}" type="parTrans" cxnId="{3F70A1A6-DFE4-414F-8BFE-9AAB5E5CB5F0}">
      <dgm:prSet/>
      <dgm:spPr/>
      <dgm:t>
        <a:bodyPr/>
        <a:lstStyle/>
        <a:p>
          <a:endParaRPr lang="en-US"/>
        </a:p>
      </dgm:t>
    </dgm:pt>
    <dgm:pt modelId="{93F6EAF7-2D94-4243-A630-ADD7893D75C7}" type="sibTrans" cxnId="{3F70A1A6-DFE4-414F-8BFE-9AAB5E5CB5F0}">
      <dgm:prSet/>
      <dgm:spPr/>
      <dgm:t>
        <a:bodyPr/>
        <a:lstStyle/>
        <a:p>
          <a:endParaRPr lang="en-US"/>
        </a:p>
      </dgm:t>
    </dgm:pt>
    <dgm:pt modelId="{CD0ED0BE-346D-AF45-B20D-3144D611C72C}" type="pres">
      <dgm:prSet presAssocID="{845AD37F-3893-5444-8D2C-901E6FAC32C9}" presName="outerComposite" presStyleCnt="0">
        <dgm:presLayoutVars>
          <dgm:chMax val="5"/>
          <dgm:dir/>
          <dgm:resizeHandles val="exact"/>
        </dgm:presLayoutVars>
      </dgm:prSet>
      <dgm:spPr/>
      <dgm:t>
        <a:bodyPr/>
        <a:lstStyle/>
        <a:p>
          <a:endParaRPr lang="en-US"/>
        </a:p>
      </dgm:t>
    </dgm:pt>
    <dgm:pt modelId="{002D420C-A054-524A-AEDD-38D9E5B42DAD}" type="pres">
      <dgm:prSet presAssocID="{845AD37F-3893-5444-8D2C-901E6FAC32C9}" presName="dummyMaxCanvas" presStyleCnt="0">
        <dgm:presLayoutVars/>
      </dgm:prSet>
      <dgm:spPr/>
    </dgm:pt>
    <dgm:pt modelId="{921B494B-0407-5F49-AD18-E414CF77F950}" type="pres">
      <dgm:prSet presAssocID="{845AD37F-3893-5444-8D2C-901E6FAC32C9}" presName="ThreeNodes_1" presStyleLbl="node1" presStyleIdx="0" presStyleCnt="3">
        <dgm:presLayoutVars>
          <dgm:bulletEnabled val="1"/>
        </dgm:presLayoutVars>
      </dgm:prSet>
      <dgm:spPr/>
      <dgm:t>
        <a:bodyPr/>
        <a:lstStyle/>
        <a:p>
          <a:endParaRPr lang="en-US"/>
        </a:p>
      </dgm:t>
    </dgm:pt>
    <dgm:pt modelId="{DF89F5E4-0593-9F41-8278-05B9F7683305}" type="pres">
      <dgm:prSet presAssocID="{845AD37F-3893-5444-8D2C-901E6FAC32C9}" presName="ThreeNodes_2" presStyleLbl="node1" presStyleIdx="1" presStyleCnt="3" custScaleX="100768" custScaleY="114248">
        <dgm:presLayoutVars>
          <dgm:bulletEnabled val="1"/>
        </dgm:presLayoutVars>
      </dgm:prSet>
      <dgm:spPr/>
      <dgm:t>
        <a:bodyPr/>
        <a:lstStyle/>
        <a:p>
          <a:endParaRPr lang="en-US"/>
        </a:p>
      </dgm:t>
    </dgm:pt>
    <dgm:pt modelId="{7B5F221A-2A80-AC46-922F-57A8C7B1E17D}" type="pres">
      <dgm:prSet presAssocID="{845AD37F-3893-5444-8D2C-901E6FAC32C9}" presName="ThreeNodes_3" presStyleLbl="node1" presStyleIdx="2" presStyleCnt="3">
        <dgm:presLayoutVars>
          <dgm:bulletEnabled val="1"/>
        </dgm:presLayoutVars>
      </dgm:prSet>
      <dgm:spPr/>
      <dgm:t>
        <a:bodyPr/>
        <a:lstStyle/>
        <a:p>
          <a:endParaRPr lang="en-US"/>
        </a:p>
      </dgm:t>
    </dgm:pt>
    <dgm:pt modelId="{C43ED5D6-17FD-3E43-90C0-C16722DC1FE7}" type="pres">
      <dgm:prSet presAssocID="{845AD37F-3893-5444-8D2C-901E6FAC32C9}" presName="ThreeConn_1-2" presStyleLbl="fgAccFollowNode1" presStyleIdx="0" presStyleCnt="2">
        <dgm:presLayoutVars>
          <dgm:bulletEnabled val="1"/>
        </dgm:presLayoutVars>
      </dgm:prSet>
      <dgm:spPr/>
      <dgm:t>
        <a:bodyPr/>
        <a:lstStyle/>
        <a:p>
          <a:endParaRPr lang="en-US"/>
        </a:p>
      </dgm:t>
    </dgm:pt>
    <dgm:pt modelId="{0C7514FC-99B7-1248-B66F-7E9A1636B573}" type="pres">
      <dgm:prSet presAssocID="{845AD37F-3893-5444-8D2C-901E6FAC32C9}" presName="ThreeConn_2-3" presStyleLbl="fgAccFollowNode1" presStyleIdx="1" presStyleCnt="2">
        <dgm:presLayoutVars>
          <dgm:bulletEnabled val="1"/>
        </dgm:presLayoutVars>
      </dgm:prSet>
      <dgm:spPr/>
      <dgm:t>
        <a:bodyPr/>
        <a:lstStyle/>
        <a:p>
          <a:endParaRPr lang="en-US"/>
        </a:p>
      </dgm:t>
    </dgm:pt>
    <dgm:pt modelId="{BC5205B4-5D67-C146-9A10-136EFE5766C2}" type="pres">
      <dgm:prSet presAssocID="{845AD37F-3893-5444-8D2C-901E6FAC32C9}" presName="ThreeNodes_1_text" presStyleLbl="node1" presStyleIdx="2" presStyleCnt="3">
        <dgm:presLayoutVars>
          <dgm:bulletEnabled val="1"/>
        </dgm:presLayoutVars>
      </dgm:prSet>
      <dgm:spPr/>
      <dgm:t>
        <a:bodyPr/>
        <a:lstStyle/>
        <a:p>
          <a:endParaRPr lang="en-US"/>
        </a:p>
      </dgm:t>
    </dgm:pt>
    <dgm:pt modelId="{EC95F2BB-6811-CA49-A9A4-5BDCABC2ADCF}" type="pres">
      <dgm:prSet presAssocID="{845AD37F-3893-5444-8D2C-901E6FAC32C9}" presName="ThreeNodes_2_text" presStyleLbl="node1" presStyleIdx="2" presStyleCnt="3">
        <dgm:presLayoutVars>
          <dgm:bulletEnabled val="1"/>
        </dgm:presLayoutVars>
      </dgm:prSet>
      <dgm:spPr/>
      <dgm:t>
        <a:bodyPr/>
        <a:lstStyle/>
        <a:p>
          <a:endParaRPr lang="en-US"/>
        </a:p>
      </dgm:t>
    </dgm:pt>
    <dgm:pt modelId="{0578C0AE-8099-CF48-BF79-6EE699F35FEA}" type="pres">
      <dgm:prSet presAssocID="{845AD37F-3893-5444-8D2C-901E6FAC32C9}" presName="ThreeNodes_3_text" presStyleLbl="node1" presStyleIdx="2" presStyleCnt="3">
        <dgm:presLayoutVars>
          <dgm:bulletEnabled val="1"/>
        </dgm:presLayoutVars>
      </dgm:prSet>
      <dgm:spPr/>
      <dgm:t>
        <a:bodyPr/>
        <a:lstStyle/>
        <a:p>
          <a:endParaRPr lang="en-US"/>
        </a:p>
      </dgm:t>
    </dgm:pt>
  </dgm:ptLst>
  <dgm:cxnLst>
    <dgm:cxn modelId="{478AF0C6-5D62-48BB-B03C-369E9018E082}" type="presOf" srcId="{C19C334C-B3EB-E847-92B5-B48B4770079A}" destId="{C43ED5D6-17FD-3E43-90C0-C16722DC1FE7}" srcOrd="0" destOrd="0" presId="urn:microsoft.com/office/officeart/2005/8/layout/vProcess5"/>
    <dgm:cxn modelId="{3F70A1A6-DFE4-414F-8BFE-9AAB5E5CB5F0}" srcId="{845AD37F-3893-5444-8D2C-901E6FAC32C9}" destId="{E6DE79F9-3FF7-BC47-987B-E0F3350B5C9F}" srcOrd="2" destOrd="0" parTransId="{20A78169-6B66-6C41-8A8F-C316CE4F5E8C}" sibTransId="{93F6EAF7-2D94-4243-A630-ADD7893D75C7}"/>
    <dgm:cxn modelId="{70D3362A-A12D-0F45-9236-4F3A83FE3092}" srcId="{845AD37F-3893-5444-8D2C-901E6FAC32C9}" destId="{47A752D5-FDD3-F84A-87DA-33CAD61EA5B4}" srcOrd="0" destOrd="0" parTransId="{0EB00169-AC8B-BC4E-A985-26D5B636B7CD}" sibTransId="{C19C334C-B3EB-E847-92B5-B48B4770079A}"/>
    <dgm:cxn modelId="{D431B6C6-E6D6-4934-9A91-D42E5EB78109}" type="presOf" srcId="{E6DE79F9-3FF7-BC47-987B-E0F3350B5C9F}" destId="{7B5F221A-2A80-AC46-922F-57A8C7B1E17D}" srcOrd="0" destOrd="0" presId="urn:microsoft.com/office/officeart/2005/8/layout/vProcess5"/>
    <dgm:cxn modelId="{161F1139-8F26-4615-B483-DDB38915C564}" type="presOf" srcId="{845AD37F-3893-5444-8D2C-901E6FAC32C9}" destId="{CD0ED0BE-346D-AF45-B20D-3144D611C72C}" srcOrd="0" destOrd="0" presId="urn:microsoft.com/office/officeart/2005/8/layout/vProcess5"/>
    <dgm:cxn modelId="{0341B5BC-74B5-8C45-8C7A-98D6B0A73C68}" srcId="{845AD37F-3893-5444-8D2C-901E6FAC32C9}" destId="{2DA59A53-A363-F340-9C5D-5673C563D65F}" srcOrd="1" destOrd="0" parTransId="{4D835AC6-0E26-DB49-8A56-1C3239578A9D}" sibTransId="{1078ED9F-52E8-2444-A1EF-9DD63257A5AD}"/>
    <dgm:cxn modelId="{E82B11C2-C5FC-4A60-B3CB-BFF5D1387DF4}" type="presOf" srcId="{1078ED9F-52E8-2444-A1EF-9DD63257A5AD}" destId="{0C7514FC-99B7-1248-B66F-7E9A1636B573}" srcOrd="0" destOrd="0" presId="urn:microsoft.com/office/officeart/2005/8/layout/vProcess5"/>
    <dgm:cxn modelId="{3CC0A81E-BD12-43D4-9992-A1D0EA4F6AB8}" type="presOf" srcId="{2DA59A53-A363-F340-9C5D-5673C563D65F}" destId="{DF89F5E4-0593-9F41-8278-05B9F7683305}" srcOrd="0" destOrd="0" presId="urn:microsoft.com/office/officeart/2005/8/layout/vProcess5"/>
    <dgm:cxn modelId="{D8083BD0-6F83-4A77-BB05-2AD75F87F217}" type="presOf" srcId="{47A752D5-FDD3-F84A-87DA-33CAD61EA5B4}" destId="{BC5205B4-5D67-C146-9A10-136EFE5766C2}" srcOrd="1" destOrd="0" presId="urn:microsoft.com/office/officeart/2005/8/layout/vProcess5"/>
    <dgm:cxn modelId="{720864A7-1F52-45D4-9423-C90671393C0E}" type="presOf" srcId="{E6DE79F9-3FF7-BC47-987B-E0F3350B5C9F}" destId="{0578C0AE-8099-CF48-BF79-6EE699F35FEA}" srcOrd="1" destOrd="0" presId="urn:microsoft.com/office/officeart/2005/8/layout/vProcess5"/>
    <dgm:cxn modelId="{C97F6B8F-F06E-4956-98DA-4C0CAFA47ECF}" type="presOf" srcId="{47A752D5-FDD3-F84A-87DA-33CAD61EA5B4}" destId="{921B494B-0407-5F49-AD18-E414CF77F950}" srcOrd="0" destOrd="0" presId="urn:microsoft.com/office/officeart/2005/8/layout/vProcess5"/>
    <dgm:cxn modelId="{05EEDCD6-0619-4609-AD50-8974F60B85AA}" type="presOf" srcId="{2DA59A53-A363-F340-9C5D-5673C563D65F}" destId="{EC95F2BB-6811-CA49-A9A4-5BDCABC2ADCF}" srcOrd="1" destOrd="0" presId="urn:microsoft.com/office/officeart/2005/8/layout/vProcess5"/>
    <dgm:cxn modelId="{F06F1D94-180E-4352-BB07-200ED53E3BD4}" type="presParOf" srcId="{CD0ED0BE-346D-AF45-B20D-3144D611C72C}" destId="{002D420C-A054-524A-AEDD-38D9E5B42DAD}" srcOrd="0" destOrd="0" presId="urn:microsoft.com/office/officeart/2005/8/layout/vProcess5"/>
    <dgm:cxn modelId="{21AA0909-BEBC-4A4C-AE11-4E2FF5E5CBC0}" type="presParOf" srcId="{CD0ED0BE-346D-AF45-B20D-3144D611C72C}" destId="{921B494B-0407-5F49-AD18-E414CF77F950}" srcOrd="1" destOrd="0" presId="urn:microsoft.com/office/officeart/2005/8/layout/vProcess5"/>
    <dgm:cxn modelId="{626B0744-0EA3-40E6-8BEC-2B33966D512B}" type="presParOf" srcId="{CD0ED0BE-346D-AF45-B20D-3144D611C72C}" destId="{DF89F5E4-0593-9F41-8278-05B9F7683305}" srcOrd="2" destOrd="0" presId="urn:microsoft.com/office/officeart/2005/8/layout/vProcess5"/>
    <dgm:cxn modelId="{5ACF5795-A7F8-42B0-AB54-DBD98741F89D}" type="presParOf" srcId="{CD0ED0BE-346D-AF45-B20D-3144D611C72C}" destId="{7B5F221A-2A80-AC46-922F-57A8C7B1E17D}" srcOrd="3" destOrd="0" presId="urn:microsoft.com/office/officeart/2005/8/layout/vProcess5"/>
    <dgm:cxn modelId="{9E926549-E971-4FB3-B19B-2E76EC567765}" type="presParOf" srcId="{CD0ED0BE-346D-AF45-B20D-3144D611C72C}" destId="{C43ED5D6-17FD-3E43-90C0-C16722DC1FE7}" srcOrd="4" destOrd="0" presId="urn:microsoft.com/office/officeart/2005/8/layout/vProcess5"/>
    <dgm:cxn modelId="{52503D56-8F83-4F97-BAB8-FC8032592045}" type="presParOf" srcId="{CD0ED0BE-346D-AF45-B20D-3144D611C72C}" destId="{0C7514FC-99B7-1248-B66F-7E9A1636B573}" srcOrd="5" destOrd="0" presId="urn:microsoft.com/office/officeart/2005/8/layout/vProcess5"/>
    <dgm:cxn modelId="{41394D99-5C0A-4B31-9DE9-783E5CB4CB0F}" type="presParOf" srcId="{CD0ED0BE-346D-AF45-B20D-3144D611C72C}" destId="{BC5205B4-5D67-C146-9A10-136EFE5766C2}" srcOrd="6" destOrd="0" presId="urn:microsoft.com/office/officeart/2005/8/layout/vProcess5"/>
    <dgm:cxn modelId="{8A4BBAB7-7C88-44AF-B4BB-EAC6ACABB4D7}" type="presParOf" srcId="{CD0ED0BE-346D-AF45-B20D-3144D611C72C}" destId="{EC95F2BB-6811-CA49-A9A4-5BDCABC2ADCF}" srcOrd="7" destOrd="0" presId="urn:microsoft.com/office/officeart/2005/8/layout/vProcess5"/>
    <dgm:cxn modelId="{04B87EA4-0881-4757-BC94-3BEF214D4AC0}" type="presParOf" srcId="{CD0ED0BE-346D-AF45-B20D-3144D611C72C}" destId="{0578C0AE-8099-CF48-BF79-6EE699F35FE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BB7147-8C0E-9A4A-9CB8-36B253DF02B2}"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69CB4FC7-1E74-C14D-92B1-379241BBEF5F}">
      <dgm:prSet custT="1">
        <dgm:style>
          <a:lnRef idx="0">
            <a:schemeClr val="accent4"/>
          </a:lnRef>
          <a:fillRef idx="3">
            <a:schemeClr val="accent4"/>
          </a:fillRef>
          <a:effectRef idx="3">
            <a:schemeClr val="accent4"/>
          </a:effectRef>
          <a:fontRef idx="minor">
            <a:schemeClr val="lt1"/>
          </a:fontRef>
        </dgm:style>
      </dgm:prSet>
      <dgm:spPr>
        <a:solidFill>
          <a:schemeClr val="accent1">
            <a:lumMod val="50000"/>
          </a:schemeClr>
        </a:solidFill>
        <a:ln>
          <a:solidFill>
            <a:srgbClr val="17131D"/>
          </a:solidFill>
        </a:ln>
      </dgm:spPr>
      <dgm:t>
        <a:bodyPr/>
        <a:lstStyle/>
        <a:p>
          <a:pPr rtl="0"/>
          <a:r>
            <a:rPr lang="en-US" sz="2400" dirty="0" smtClean="0">
              <a:latin typeface="Franklin Gothic Medium"/>
              <a:cs typeface="Franklin Gothic Medium"/>
            </a:rPr>
            <a:t>Administrative spending comes from two sides:</a:t>
          </a:r>
          <a:endParaRPr lang="en-US" sz="2400" dirty="0">
            <a:latin typeface="Franklin Gothic Medium"/>
            <a:cs typeface="Franklin Gothic Medium"/>
          </a:endParaRPr>
        </a:p>
      </dgm:t>
    </dgm:pt>
    <dgm:pt modelId="{3D1A25B7-A929-7949-8798-C6DCA0B677F3}" type="parTrans" cxnId="{AEA2BF6F-85DD-EF40-A524-6BBA84AA8677}">
      <dgm:prSet/>
      <dgm:spPr/>
      <dgm:t>
        <a:bodyPr/>
        <a:lstStyle/>
        <a:p>
          <a:endParaRPr lang="en-US"/>
        </a:p>
      </dgm:t>
    </dgm:pt>
    <dgm:pt modelId="{2EFAFDB3-DBCC-7A40-A751-D0B06088029A}" type="sibTrans" cxnId="{AEA2BF6F-85DD-EF40-A524-6BBA84AA8677}">
      <dgm:prSet/>
      <dgm:spPr/>
      <dgm:t>
        <a:bodyPr/>
        <a:lstStyle/>
        <a:p>
          <a:endParaRPr lang="en-US"/>
        </a:p>
      </dgm:t>
    </dgm:pt>
    <dgm:pt modelId="{006072B4-07F2-1648-A0D9-826D74A36E1D}">
      <dgm:prSet custT="1"/>
      <dgm:spPr>
        <a:solidFill>
          <a:schemeClr val="bg1"/>
        </a:solidFill>
        <a:ln>
          <a:solidFill>
            <a:schemeClr val="tx1"/>
          </a:solidFill>
        </a:ln>
      </dgm:spPr>
      <dgm:t>
        <a:bodyPr/>
        <a:lstStyle/>
        <a:p>
          <a:pPr rtl="0"/>
          <a:r>
            <a:rPr lang="en-US" sz="2800" dirty="0" smtClean="0">
              <a:latin typeface="Franklin Gothic Book"/>
              <a:cs typeface="Franklin Gothic Book"/>
            </a:rPr>
            <a:t>Providers</a:t>
          </a:r>
          <a:endParaRPr lang="en-US" sz="2800" dirty="0">
            <a:latin typeface="Franklin Gothic Book"/>
            <a:cs typeface="Franklin Gothic Book"/>
          </a:endParaRPr>
        </a:p>
      </dgm:t>
    </dgm:pt>
    <dgm:pt modelId="{A04AFA0C-5C9C-8B4D-8089-7AB906C59D46}" type="parTrans" cxnId="{9BDD2E51-4743-0143-98EB-BD5F7F086CB3}">
      <dgm:prSet/>
      <dgm:spPr/>
      <dgm:t>
        <a:bodyPr/>
        <a:lstStyle/>
        <a:p>
          <a:endParaRPr lang="en-US"/>
        </a:p>
      </dgm:t>
    </dgm:pt>
    <dgm:pt modelId="{A6950FE3-8494-E346-8196-CFDBA5F23777}" type="sibTrans" cxnId="{9BDD2E51-4743-0143-98EB-BD5F7F086CB3}">
      <dgm:prSet/>
      <dgm:spPr/>
      <dgm:t>
        <a:bodyPr/>
        <a:lstStyle/>
        <a:p>
          <a:endParaRPr lang="en-US"/>
        </a:p>
      </dgm:t>
    </dgm:pt>
    <dgm:pt modelId="{9112C7A3-B9A3-8D45-B3E0-76175595F315}">
      <dgm:prSet custT="1"/>
      <dgm:spPr>
        <a:solidFill>
          <a:schemeClr val="bg1"/>
        </a:solidFill>
        <a:ln>
          <a:solidFill>
            <a:schemeClr val="tx1"/>
          </a:solidFill>
        </a:ln>
      </dgm:spPr>
      <dgm:t>
        <a:bodyPr/>
        <a:lstStyle/>
        <a:p>
          <a:pPr rtl="0"/>
          <a:r>
            <a:rPr lang="en-US" sz="2800" smtClean="0">
              <a:latin typeface="Franklin Gothic Book"/>
              <a:cs typeface="Franklin Gothic Book"/>
            </a:rPr>
            <a:t>Payers</a:t>
          </a:r>
          <a:endParaRPr lang="en-US" sz="2800">
            <a:latin typeface="Franklin Gothic Book"/>
            <a:cs typeface="Franklin Gothic Book"/>
          </a:endParaRPr>
        </a:p>
      </dgm:t>
    </dgm:pt>
    <dgm:pt modelId="{3541F3B4-E536-7547-9F06-627AD1EEA220}" type="parTrans" cxnId="{CF215690-DCB4-B946-965D-85FD2E35D799}">
      <dgm:prSet/>
      <dgm:spPr/>
      <dgm:t>
        <a:bodyPr/>
        <a:lstStyle/>
        <a:p>
          <a:endParaRPr lang="en-US"/>
        </a:p>
      </dgm:t>
    </dgm:pt>
    <dgm:pt modelId="{99FC7C87-F4D6-0B49-8D38-D90F935F4F4E}" type="sibTrans" cxnId="{CF215690-DCB4-B946-965D-85FD2E35D799}">
      <dgm:prSet/>
      <dgm:spPr/>
      <dgm:t>
        <a:bodyPr/>
        <a:lstStyle/>
        <a:p>
          <a:endParaRPr lang="en-US"/>
        </a:p>
      </dgm:t>
    </dgm:pt>
    <dgm:pt modelId="{45FC3BB0-ADA8-0843-8AF2-80E97C3FCCC5}" type="pres">
      <dgm:prSet presAssocID="{5FBB7147-8C0E-9A4A-9CB8-36B253DF02B2}" presName="Name0" presStyleCnt="0">
        <dgm:presLayoutVars>
          <dgm:dir/>
          <dgm:animLvl val="lvl"/>
          <dgm:resizeHandles val="exact"/>
        </dgm:presLayoutVars>
      </dgm:prSet>
      <dgm:spPr/>
      <dgm:t>
        <a:bodyPr/>
        <a:lstStyle/>
        <a:p>
          <a:endParaRPr lang="en-US"/>
        </a:p>
      </dgm:t>
    </dgm:pt>
    <dgm:pt modelId="{D97366BA-5F20-EB49-9360-65387A99E01E}" type="pres">
      <dgm:prSet presAssocID="{69CB4FC7-1E74-C14D-92B1-379241BBEF5F}" presName="composite" presStyleCnt="0"/>
      <dgm:spPr/>
    </dgm:pt>
    <dgm:pt modelId="{9CC14F5A-A672-9F4F-A6DC-293104683E18}" type="pres">
      <dgm:prSet presAssocID="{69CB4FC7-1E74-C14D-92B1-379241BBEF5F}" presName="parTx" presStyleLbl="alignNode1" presStyleIdx="0" presStyleCnt="1">
        <dgm:presLayoutVars>
          <dgm:chMax val="0"/>
          <dgm:chPref val="0"/>
          <dgm:bulletEnabled val="1"/>
        </dgm:presLayoutVars>
      </dgm:prSet>
      <dgm:spPr/>
      <dgm:t>
        <a:bodyPr/>
        <a:lstStyle/>
        <a:p>
          <a:endParaRPr lang="en-US"/>
        </a:p>
      </dgm:t>
    </dgm:pt>
    <dgm:pt modelId="{958F0394-4EA1-5F4B-9347-1A66C23D020C}" type="pres">
      <dgm:prSet presAssocID="{69CB4FC7-1E74-C14D-92B1-379241BBEF5F}" presName="desTx" presStyleLbl="alignAccFollowNode1" presStyleIdx="0" presStyleCnt="1" custLinFactNeighborY="-1487">
        <dgm:presLayoutVars>
          <dgm:bulletEnabled val="1"/>
        </dgm:presLayoutVars>
      </dgm:prSet>
      <dgm:spPr/>
      <dgm:t>
        <a:bodyPr/>
        <a:lstStyle/>
        <a:p>
          <a:endParaRPr lang="en-US"/>
        </a:p>
      </dgm:t>
    </dgm:pt>
  </dgm:ptLst>
  <dgm:cxnLst>
    <dgm:cxn modelId="{9BDD2E51-4743-0143-98EB-BD5F7F086CB3}" srcId="{69CB4FC7-1E74-C14D-92B1-379241BBEF5F}" destId="{006072B4-07F2-1648-A0D9-826D74A36E1D}" srcOrd="0" destOrd="0" parTransId="{A04AFA0C-5C9C-8B4D-8089-7AB906C59D46}" sibTransId="{A6950FE3-8494-E346-8196-CFDBA5F23777}"/>
    <dgm:cxn modelId="{AEA2BF6F-85DD-EF40-A524-6BBA84AA8677}" srcId="{5FBB7147-8C0E-9A4A-9CB8-36B253DF02B2}" destId="{69CB4FC7-1E74-C14D-92B1-379241BBEF5F}" srcOrd="0" destOrd="0" parTransId="{3D1A25B7-A929-7949-8798-C6DCA0B677F3}" sibTransId="{2EFAFDB3-DBCC-7A40-A751-D0B06088029A}"/>
    <dgm:cxn modelId="{D07E5555-DF12-4C6F-B856-7EA2D0E1B5C4}" type="presOf" srcId="{9112C7A3-B9A3-8D45-B3E0-76175595F315}" destId="{958F0394-4EA1-5F4B-9347-1A66C23D020C}" srcOrd="0" destOrd="1" presId="urn:microsoft.com/office/officeart/2005/8/layout/hList1"/>
    <dgm:cxn modelId="{14D362C7-0D57-4345-A3CB-C95DE0E19952}" type="presOf" srcId="{5FBB7147-8C0E-9A4A-9CB8-36B253DF02B2}" destId="{45FC3BB0-ADA8-0843-8AF2-80E97C3FCCC5}" srcOrd="0" destOrd="0" presId="urn:microsoft.com/office/officeart/2005/8/layout/hList1"/>
    <dgm:cxn modelId="{CF215690-DCB4-B946-965D-85FD2E35D799}" srcId="{69CB4FC7-1E74-C14D-92B1-379241BBEF5F}" destId="{9112C7A3-B9A3-8D45-B3E0-76175595F315}" srcOrd="1" destOrd="0" parTransId="{3541F3B4-E536-7547-9F06-627AD1EEA220}" sibTransId="{99FC7C87-F4D6-0B49-8D38-D90F935F4F4E}"/>
    <dgm:cxn modelId="{9BE6ACD6-3198-49F3-B349-F70A269F90A0}" type="presOf" srcId="{69CB4FC7-1E74-C14D-92B1-379241BBEF5F}" destId="{9CC14F5A-A672-9F4F-A6DC-293104683E18}" srcOrd="0" destOrd="0" presId="urn:microsoft.com/office/officeart/2005/8/layout/hList1"/>
    <dgm:cxn modelId="{5A7049B0-2E94-4542-B1AC-070B5FAB48F7}" type="presOf" srcId="{006072B4-07F2-1648-A0D9-826D74A36E1D}" destId="{958F0394-4EA1-5F4B-9347-1A66C23D020C}" srcOrd="0" destOrd="0" presId="urn:microsoft.com/office/officeart/2005/8/layout/hList1"/>
    <dgm:cxn modelId="{76F8DBD0-E91D-4B49-BF5C-C1CC9BBD8786}" type="presParOf" srcId="{45FC3BB0-ADA8-0843-8AF2-80E97C3FCCC5}" destId="{D97366BA-5F20-EB49-9360-65387A99E01E}" srcOrd="0" destOrd="0" presId="urn:microsoft.com/office/officeart/2005/8/layout/hList1"/>
    <dgm:cxn modelId="{296CADDE-D1BF-4B61-9022-86538D58AD96}" type="presParOf" srcId="{D97366BA-5F20-EB49-9360-65387A99E01E}" destId="{9CC14F5A-A672-9F4F-A6DC-293104683E18}" srcOrd="0" destOrd="0" presId="urn:microsoft.com/office/officeart/2005/8/layout/hList1"/>
    <dgm:cxn modelId="{699DF20F-B51C-487A-8C93-CA5835456876}" type="presParOf" srcId="{D97366BA-5F20-EB49-9360-65387A99E01E}" destId="{958F0394-4EA1-5F4B-9347-1A66C23D020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BB7147-8C0E-9A4A-9CB8-36B253DF02B2}"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69CB4FC7-1E74-C14D-92B1-379241BBEF5F}">
      <dgm:prSet custT="1">
        <dgm:style>
          <a:lnRef idx="0">
            <a:schemeClr val="accent4"/>
          </a:lnRef>
          <a:fillRef idx="3">
            <a:schemeClr val="accent4"/>
          </a:fillRef>
          <a:effectRef idx="3">
            <a:schemeClr val="accent4"/>
          </a:effectRef>
          <a:fontRef idx="minor">
            <a:schemeClr val="lt1"/>
          </a:fontRef>
        </dgm:style>
      </dgm:prSet>
      <dgm:spPr>
        <a:solidFill>
          <a:schemeClr val="accent1">
            <a:lumMod val="50000"/>
          </a:schemeClr>
        </a:solidFill>
        <a:ln>
          <a:solidFill>
            <a:srgbClr val="17131D"/>
          </a:solidFill>
        </a:ln>
      </dgm:spPr>
      <dgm:t>
        <a:bodyPr/>
        <a:lstStyle/>
        <a:p>
          <a:pPr rtl="0"/>
          <a:r>
            <a:rPr lang="en-US" sz="2400" dirty="0" smtClean="0">
              <a:latin typeface="Franklin Gothic Medium"/>
              <a:cs typeface="Franklin Gothic Medium"/>
            </a:rPr>
            <a:t>Administrative spending comes from two sides:</a:t>
          </a:r>
          <a:endParaRPr lang="en-US" sz="2400" dirty="0">
            <a:latin typeface="Franklin Gothic Medium"/>
            <a:cs typeface="Franklin Gothic Medium"/>
          </a:endParaRPr>
        </a:p>
      </dgm:t>
    </dgm:pt>
    <dgm:pt modelId="{3D1A25B7-A929-7949-8798-C6DCA0B677F3}" type="parTrans" cxnId="{AEA2BF6F-85DD-EF40-A524-6BBA84AA8677}">
      <dgm:prSet/>
      <dgm:spPr/>
      <dgm:t>
        <a:bodyPr/>
        <a:lstStyle/>
        <a:p>
          <a:endParaRPr lang="en-US"/>
        </a:p>
      </dgm:t>
    </dgm:pt>
    <dgm:pt modelId="{2EFAFDB3-DBCC-7A40-A751-D0B06088029A}" type="sibTrans" cxnId="{AEA2BF6F-85DD-EF40-A524-6BBA84AA8677}">
      <dgm:prSet/>
      <dgm:spPr/>
      <dgm:t>
        <a:bodyPr/>
        <a:lstStyle/>
        <a:p>
          <a:endParaRPr lang="en-US"/>
        </a:p>
      </dgm:t>
    </dgm:pt>
    <dgm:pt modelId="{006072B4-07F2-1648-A0D9-826D74A36E1D}">
      <dgm:prSet custT="1"/>
      <dgm:spPr>
        <a:solidFill>
          <a:schemeClr val="bg1"/>
        </a:solidFill>
        <a:ln>
          <a:solidFill>
            <a:schemeClr val="tx1"/>
          </a:solidFill>
        </a:ln>
      </dgm:spPr>
      <dgm:t>
        <a:bodyPr/>
        <a:lstStyle/>
        <a:p>
          <a:pPr rtl="0"/>
          <a:r>
            <a:rPr lang="en-US" sz="2800" dirty="0" smtClean="0">
              <a:latin typeface="Franklin Gothic Book"/>
              <a:cs typeface="Franklin Gothic Book"/>
            </a:rPr>
            <a:t>Providers</a:t>
          </a:r>
          <a:endParaRPr lang="en-US" sz="2800" dirty="0">
            <a:latin typeface="Franklin Gothic Book"/>
            <a:cs typeface="Franklin Gothic Book"/>
          </a:endParaRPr>
        </a:p>
      </dgm:t>
    </dgm:pt>
    <dgm:pt modelId="{A04AFA0C-5C9C-8B4D-8089-7AB906C59D46}" type="parTrans" cxnId="{9BDD2E51-4743-0143-98EB-BD5F7F086CB3}">
      <dgm:prSet/>
      <dgm:spPr/>
      <dgm:t>
        <a:bodyPr/>
        <a:lstStyle/>
        <a:p>
          <a:endParaRPr lang="en-US"/>
        </a:p>
      </dgm:t>
    </dgm:pt>
    <dgm:pt modelId="{A6950FE3-8494-E346-8196-CFDBA5F23777}" type="sibTrans" cxnId="{9BDD2E51-4743-0143-98EB-BD5F7F086CB3}">
      <dgm:prSet/>
      <dgm:spPr/>
      <dgm:t>
        <a:bodyPr/>
        <a:lstStyle/>
        <a:p>
          <a:endParaRPr lang="en-US"/>
        </a:p>
      </dgm:t>
    </dgm:pt>
    <dgm:pt modelId="{9112C7A3-B9A3-8D45-B3E0-76175595F315}">
      <dgm:prSet custT="1"/>
      <dgm:spPr>
        <a:solidFill>
          <a:schemeClr val="bg1"/>
        </a:solidFill>
        <a:ln>
          <a:solidFill>
            <a:schemeClr val="tx1"/>
          </a:solidFill>
        </a:ln>
      </dgm:spPr>
      <dgm:t>
        <a:bodyPr/>
        <a:lstStyle/>
        <a:p>
          <a:pPr rtl="0"/>
          <a:r>
            <a:rPr lang="en-US" sz="2800" smtClean="0">
              <a:latin typeface="Franklin Gothic Book"/>
              <a:cs typeface="Franklin Gothic Book"/>
            </a:rPr>
            <a:t>Payers</a:t>
          </a:r>
          <a:endParaRPr lang="en-US" sz="2800">
            <a:latin typeface="Franklin Gothic Book"/>
            <a:cs typeface="Franklin Gothic Book"/>
          </a:endParaRPr>
        </a:p>
      </dgm:t>
    </dgm:pt>
    <dgm:pt modelId="{3541F3B4-E536-7547-9F06-627AD1EEA220}" type="parTrans" cxnId="{CF215690-DCB4-B946-965D-85FD2E35D799}">
      <dgm:prSet/>
      <dgm:spPr/>
      <dgm:t>
        <a:bodyPr/>
        <a:lstStyle/>
        <a:p>
          <a:endParaRPr lang="en-US"/>
        </a:p>
      </dgm:t>
    </dgm:pt>
    <dgm:pt modelId="{99FC7C87-F4D6-0B49-8D38-D90F935F4F4E}" type="sibTrans" cxnId="{CF215690-DCB4-B946-965D-85FD2E35D799}">
      <dgm:prSet/>
      <dgm:spPr/>
      <dgm:t>
        <a:bodyPr/>
        <a:lstStyle/>
        <a:p>
          <a:endParaRPr lang="en-US"/>
        </a:p>
      </dgm:t>
    </dgm:pt>
    <dgm:pt modelId="{45FC3BB0-ADA8-0843-8AF2-80E97C3FCCC5}" type="pres">
      <dgm:prSet presAssocID="{5FBB7147-8C0E-9A4A-9CB8-36B253DF02B2}" presName="Name0" presStyleCnt="0">
        <dgm:presLayoutVars>
          <dgm:dir/>
          <dgm:animLvl val="lvl"/>
          <dgm:resizeHandles val="exact"/>
        </dgm:presLayoutVars>
      </dgm:prSet>
      <dgm:spPr/>
      <dgm:t>
        <a:bodyPr/>
        <a:lstStyle/>
        <a:p>
          <a:endParaRPr lang="en-US"/>
        </a:p>
      </dgm:t>
    </dgm:pt>
    <dgm:pt modelId="{D97366BA-5F20-EB49-9360-65387A99E01E}" type="pres">
      <dgm:prSet presAssocID="{69CB4FC7-1E74-C14D-92B1-379241BBEF5F}" presName="composite" presStyleCnt="0"/>
      <dgm:spPr/>
    </dgm:pt>
    <dgm:pt modelId="{9CC14F5A-A672-9F4F-A6DC-293104683E18}" type="pres">
      <dgm:prSet presAssocID="{69CB4FC7-1E74-C14D-92B1-379241BBEF5F}" presName="parTx" presStyleLbl="alignNode1" presStyleIdx="0" presStyleCnt="1">
        <dgm:presLayoutVars>
          <dgm:chMax val="0"/>
          <dgm:chPref val="0"/>
          <dgm:bulletEnabled val="1"/>
        </dgm:presLayoutVars>
      </dgm:prSet>
      <dgm:spPr/>
      <dgm:t>
        <a:bodyPr/>
        <a:lstStyle/>
        <a:p>
          <a:endParaRPr lang="en-US"/>
        </a:p>
      </dgm:t>
    </dgm:pt>
    <dgm:pt modelId="{958F0394-4EA1-5F4B-9347-1A66C23D020C}" type="pres">
      <dgm:prSet presAssocID="{69CB4FC7-1E74-C14D-92B1-379241BBEF5F}" presName="desTx" presStyleLbl="alignAccFollowNode1" presStyleIdx="0" presStyleCnt="1" custLinFactNeighborY="-1487">
        <dgm:presLayoutVars>
          <dgm:bulletEnabled val="1"/>
        </dgm:presLayoutVars>
      </dgm:prSet>
      <dgm:spPr/>
      <dgm:t>
        <a:bodyPr/>
        <a:lstStyle/>
        <a:p>
          <a:endParaRPr lang="en-US"/>
        </a:p>
      </dgm:t>
    </dgm:pt>
  </dgm:ptLst>
  <dgm:cxnLst>
    <dgm:cxn modelId="{C2E87C01-5179-4CCD-B761-B4A611D53B79}" type="presOf" srcId="{69CB4FC7-1E74-C14D-92B1-379241BBEF5F}" destId="{9CC14F5A-A672-9F4F-A6DC-293104683E18}" srcOrd="0" destOrd="0" presId="urn:microsoft.com/office/officeart/2005/8/layout/hList1"/>
    <dgm:cxn modelId="{9BDD2E51-4743-0143-98EB-BD5F7F086CB3}" srcId="{69CB4FC7-1E74-C14D-92B1-379241BBEF5F}" destId="{006072B4-07F2-1648-A0D9-826D74A36E1D}" srcOrd="0" destOrd="0" parTransId="{A04AFA0C-5C9C-8B4D-8089-7AB906C59D46}" sibTransId="{A6950FE3-8494-E346-8196-CFDBA5F23777}"/>
    <dgm:cxn modelId="{AEA2BF6F-85DD-EF40-A524-6BBA84AA8677}" srcId="{5FBB7147-8C0E-9A4A-9CB8-36B253DF02B2}" destId="{69CB4FC7-1E74-C14D-92B1-379241BBEF5F}" srcOrd="0" destOrd="0" parTransId="{3D1A25B7-A929-7949-8798-C6DCA0B677F3}" sibTransId="{2EFAFDB3-DBCC-7A40-A751-D0B06088029A}"/>
    <dgm:cxn modelId="{3BCFF219-547F-4741-8BE9-304385E04CB8}" type="presOf" srcId="{9112C7A3-B9A3-8D45-B3E0-76175595F315}" destId="{958F0394-4EA1-5F4B-9347-1A66C23D020C}" srcOrd="0" destOrd="1" presId="urn:microsoft.com/office/officeart/2005/8/layout/hList1"/>
    <dgm:cxn modelId="{8637B1AC-F429-446D-8FF7-AF3B6B1F8A01}" type="presOf" srcId="{006072B4-07F2-1648-A0D9-826D74A36E1D}" destId="{958F0394-4EA1-5F4B-9347-1A66C23D020C}" srcOrd="0" destOrd="0" presId="urn:microsoft.com/office/officeart/2005/8/layout/hList1"/>
    <dgm:cxn modelId="{CF215690-DCB4-B946-965D-85FD2E35D799}" srcId="{69CB4FC7-1E74-C14D-92B1-379241BBEF5F}" destId="{9112C7A3-B9A3-8D45-B3E0-76175595F315}" srcOrd="1" destOrd="0" parTransId="{3541F3B4-E536-7547-9F06-627AD1EEA220}" sibTransId="{99FC7C87-F4D6-0B49-8D38-D90F935F4F4E}"/>
    <dgm:cxn modelId="{3A4370FE-5EFE-4A3E-86E1-3CE310C2C791}" type="presOf" srcId="{5FBB7147-8C0E-9A4A-9CB8-36B253DF02B2}" destId="{45FC3BB0-ADA8-0843-8AF2-80E97C3FCCC5}" srcOrd="0" destOrd="0" presId="urn:microsoft.com/office/officeart/2005/8/layout/hList1"/>
    <dgm:cxn modelId="{7532E64A-D074-43A2-9A5E-56118129ACD4}" type="presParOf" srcId="{45FC3BB0-ADA8-0843-8AF2-80E97C3FCCC5}" destId="{D97366BA-5F20-EB49-9360-65387A99E01E}" srcOrd="0" destOrd="0" presId="urn:microsoft.com/office/officeart/2005/8/layout/hList1"/>
    <dgm:cxn modelId="{552299D9-0723-43E3-A157-7FC7081023FE}" type="presParOf" srcId="{D97366BA-5F20-EB49-9360-65387A99E01E}" destId="{9CC14F5A-A672-9F4F-A6DC-293104683E18}" srcOrd="0" destOrd="0" presId="urn:microsoft.com/office/officeart/2005/8/layout/hList1"/>
    <dgm:cxn modelId="{8A65828D-BF31-418D-92A0-68C282DC0E87}" type="presParOf" srcId="{D97366BA-5F20-EB49-9360-65387A99E01E}" destId="{958F0394-4EA1-5F4B-9347-1A66C23D020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44A115-65E6-494C-AFB9-A52949D79BDB}"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CDBD467F-578C-EB46-9D2E-08FAD41A0CFF}">
      <dgm:prSet/>
      <dgm:spPr>
        <a:solidFill>
          <a:srgbClr val="005148"/>
        </a:solidFill>
        <a:ln>
          <a:solidFill>
            <a:srgbClr val="003300"/>
          </a:solidFill>
        </a:ln>
      </dgm:spPr>
      <dgm:t>
        <a:bodyPr/>
        <a:lstStyle/>
        <a:p>
          <a:pPr rtl="0"/>
          <a:r>
            <a:rPr lang="en-US" dirty="0" smtClean="0">
              <a:latin typeface="Franklin Gothic Book"/>
              <a:cs typeface="Franklin Gothic Book"/>
            </a:rPr>
            <a:t>Advertising / marketing</a:t>
          </a:r>
          <a:endParaRPr lang="en-US" dirty="0">
            <a:latin typeface="Franklin Gothic Book"/>
            <a:cs typeface="Franklin Gothic Book"/>
          </a:endParaRPr>
        </a:p>
      </dgm:t>
    </dgm:pt>
    <dgm:pt modelId="{06302419-1367-9747-838E-3D3BCBD94669}" type="parTrans" cxnId="{B4A6CD1D-7C36-4547-8BBD-947621A02875}">
      <dgm:prSet/>
      <dgm:spPr/>
      <dgm:t>
        <a:bodyPr/>
        <a:lstStyle/>
        <a:p>
          <a:endParaRPr lang="en-US"/>
        </a:p>
      </dgm:t>
    </dgm:pt>
    <dgm:pt modelId="{89411904-0D41-F647-B5AD-306237E71682}" type="sibTrans" cxnId="{B4A6CD1D-7C36-4547-8BBD-947621A02875}">
      <dgm:prSet/>
      <dgm:spPr>
        <a:ln>
          <a:solidFill>
            <a:srgbClr val="003300"/>
          </a:solidFill>
        </a:ln>
      </dgm:spPr>
      <dgm:t>
        <a:bodyPr/>
        <a:lstStyle/>
        <a:p>
          <a:endParaRPr lang="en-US"/>
        </a:p>
      </dgm:t>
    </dgm:pt>
    <dgm:pt modelId="{169179F0-2749-B749-A395-9BA9B759CB97}">
      <dgm:prSet/>
      <dgm:spPr>
        <a:solidFill>
          <a:srgbClr val="005148"/>
        </a:solidFill>
        <a:ln>
          <a:solidFill>
            <a:srgbClr val="003300"/>
          </a:solidFill>
        </a:ln>
      </dgm:spPr>
      <dgm:t>
        <a:bodyPr/>
        <a:lstStyle/>
        <a:p>
          <a:pPr rtl="0"/>
          <a:r>
            <a:rPr lang="en-US" smtClean="0">
              <a:latin typeface="Franklin Gothic Book"/>
              <a:cs typeface="Franklin Gothic Book"/>
            </a:rPr>
            <a:t>Enrolling / disenrolling</a:t>
          </a:r>
          <a:endParaRPr lang="en-US">
            <a:latin typeface="Franklin Gothic Book"/>
            <a:cs typeface="Franklin Gothic Book"/>
          </a:endParaRPr>
        </a:p>
      </dgm:t>
    </dgm:pt>
    <dgm:pt modelId="{9D9724DD-6A40-7E45-9E01-E9BFC24CD4EE}" type="parTrans" cxnId="{91B4EA20-470B-B844-9B94-A5A0E54E495D}">
      <dgm:prSet/>
      <dgm:spPr/>
      <dgm:t>
        <a:bodyPr/>
        <a:lstStyle/>
        <a:p>
          <a:endParaRPr lang="en-US"/>
        </a:p>
      </dgm:t>
    </dgm:pt>
    <dgm:pt modelId="{80E1558D-8341-E147-802E-C3891E9C8B74}" type="sibTrans" cxnId="{91B4EA20-470B-B844-9B94-A5A0E54E495D}">
      <dgm:prSet/>
      <dgm:spPr/>
      <dgm:t>
        <a:bodyPr/>
        <a:lstStyle/>
        <a:p>
          <a:endParaRPr lang="en-US"/>
        </a:p>
      </dgm:t>
    </dgm:pt>
    <dgm:pt modelId="{ACD95B02-619D-0B49-9DD6-2CB1C7CEB07A}">
      <dgm:prSet/>
      <dgm:spPr>
        <a:solidFill>
          <a:srgbClr val="005148"/>
        </a:solidFill>
        <a:ln>
          <a:solidFill>
            <a:srgbClr val="003300"/>
          </a:solidFill>
        </a:ln>
      </dgm:spPr>
      <dgm:t>
        <a:bodyPr/>
        <a:lstStyle/>
        <a:p>
          <a:pPr rtl="0"/>
          <a:r>
            <a:rPr lang="en-US" smtClean="0">
              <a:latin typeface="Franklin Gothic Book"/>
              <a:cs typeface="Franklin Gothic Book"/>
            </a:rPr>
            <a:t>Underwriting</a:t>
          </a:r>
          <a:endParaRPr lang="en-US">
            <a:latin typeface="Franklin Gothic Book"/>
            <a:cs typeface="Franklin Gothic Book"/>
          </a:endParaRPr>
        </a:p>
      </dgm:t>
    </dgm:pt>
    <dgm:pt modelId="{A13D046E-6006-9047-A1A0-E6F762A56B12}" type="parTrans" cxnId="{DC3F4F37-6444-F34F-9545-752FD96BDA83}">
      <dgm:prSet/>
      <dgm:spPr/>
      <dgm:t>
        <a:bodyPr/>
        <a:lstStyle/>
        <a:p>
          <a:endParaRPr lang="en-US"/>
        </a:p>
      </dgm:t>
    </dgm:pt>
    <dgm:pt modelId="{14085582-197B-B341-AC15-C4B070591DD7}" type="sibTrans" cxnId="{DC3F4F37-6444-F34F-9545-752FD96BDA83}">
      <dgm:prSet/>
      <dgm:spPr/>
      <dgm:t>
        <a:bodyPr/>
        <a:lstStyle/>
        <a:p>
          <a:endParaRPr lang="en-US"/>
        </a:p>
      </dgm:t>
    </dgm:pt>
    <dgm:pt modelId="{1108EF16-56A5-6F49-B68D-C2A452FA0F6B}">
      <dgm:prSet/>
      <dgm:spPr>
        <a:solidFill>
          <a:srgbClr val="005148"/>
        </a:solidFill>
        <a:ln>
          <a:solidFill>
            <a:srgbClr val="003300"/>
          </a:solidFill>
        </a:ln>
      </dgm:spPr>
      <dgm:t>
        <a:bodyPr/>
        <a:lstStyle/>
        <a:p>
          <a:pPr rtl="0"/>
          <a:r>
            <a:rPr lang="en-US" smtClean="0">
              <a:latin typeface="Franklin Gothic Book"/>
              <a:cs typeface="Franklin Gothic Book"/>
            </a:rPr>
            <a:t>Negotiating multiple contracts with providers </a:t>
          </a:r>
          <a:endParaRPr lang="en-US">
            <a:latin typeface="Franklin Gothic Book"/>
            <a:cs typeface="Franklin Gothic Book"/>
          </a:endParaRPr>
        </a:p>
      </dgm:t>
    </dgm:pt>
    <dgm:pt modelId="{3DFC021A-97A0-2040-8E60-B3782588CBEC}" type="parTrans" cxnId="{6459A266-F84F-9F4A-9493-E9611C714164}">
      <dgm:prSet/>
      <dgm:spPr/>
      <dgm:t>
        <a:bodyPr/>
        <a:lstStyle/>
        <a:p>
          <a:endParaRPr lang="en-US"/>
        </a:p>
      </dgm:t>
    </dgm:pt>
    <dgm:pt modelId="{93CB7891-D10F-0444-A0E3-AFDC8D3C3851}" type="sibTrans" cxnId="{6459A266-F84F-9F4A-9493-E9611C714164}">
      <dgm:prSet/>
      <dgm:spPr/>
      <dgm:t>
        <a:bodyPr/>
        <a:lstStyle/>
        <a:p>
          <a:endParaRPr lang="en-US"/>
        </a:p>
      </dgm:t>
    </dgm:pt>
    <dgm:pt modelId="{7509A3A8-A19F-0B48-8B95-1676714D5093}">
      <dgm:prSet/>
      <dgm:spPr>
        <a:solidFill>
          <a:srgbClr val="005148"/>
        </a:solidFill>
        <a:ln>
          <a:solidFill>
            <a:srgbClr val="003300"/>
          </a:solidFill>
        </a:ln>
      </dgm:spPr>
      <dgm:t>
        <a:bodyPr/>
        <a:lstStyle/>
        <a:p>
          <a:pPr rtl="0"/>
          <a:r>
            <a:rPr lang="en-US" smtClean="0">
              <a:latin typeface="Franklin Gothic Book"/>
              <a:cs typeface="Franklin Gothic Book"/>
            </a:rPr>
            <a:t>Lobbying ($1.2 billion in 2009)</a:t>
          </a:r>
          <a:endParaRPr lang="en-US">
            <a:latin typeface="Franklin Gothic Book"/>
            <a:cs typeface="Franklin Gothic Book"/>
          </a:endParaRPr>
        </a:p>
      </dgm:t>
    </dgm:pt>
    <dgm:pt modelId="{3E94B1FA-75C4-C041-98F5-C4FB9C283A84}" type="parTrans" cxnId="{6EE2243C-33CC-DA47-A60C-1C2AB0DA82D8}">
      <dgm:prSet/>
      <dgm:spPr/>
      <dgm:t>
        <a:bodyPr/>
        <a:lstStyle/>
        <a:p>
          <a:endParaRPr lang="en-US"/>
        </a:p>
      </dgm:t>
    </dgm:pt>
    <dgm:pt modelId="{B61A8555-6EFB-064C-B34B-1B63AC8BAB54}" type="sibTrans" cxnId="{6EE2243C-33CC-DA47-A60C-1C2AB0DA82D8}">
      <dgm:prSet/>
      <dgm:spPr/>
      <dgm:t>
        <a:bodyPr/>
        <a:lstStyle/>
        <a:p>
          <a:endParaRPr lang="en-US"/>
        </a:p>
      </dgm:t>
    </dgm:pt>
    <dgm:pt modelId="{56660684-80F5-184F-AEFC-EABD73B98C88}">
      <dgm:prSet/>
      <dgm:spPr>
        <a:solidFill>
          <a:srgbClr val="005148"/>
        </a:solidFill>
        <a:ln>
          <a:solidFill>
            <a:srgbClr val="003300"/>
          </a:solidFill>
        </a:ln>
      </dgm:spPr>
      <dgm:t>
        <a:bodyPr/>
        <a:lstStyle/>
        <a:p>
          <a:pPr rtl="0"/>
          <a:r>
            <a:rPr lang="en-US" dirty="0" smtClean="0">
              <a:latin typeface="Franklin Gothic Book"/>
              <a:cs typeface="Franklin Gothic Book"/>
            </a:rPr>
            <a:t>Profit (Top 5 insurers reported $11.7 billion in 2010)</a:t>
          </a:r>
          <a:endParaRPr lang="en-US" dirty="0">
            <a:latin typeface="Franklin Gothic Book"/>
            <a:cs typeface="Franklin Gothic Book"/>
          </a:endParaRPr>
        </a:p>
      </dgm:t>
    </dgm:pt>
    <dgm:pt modelId="{C400AC27-ECCC-184D-9B2A-1BB2FA308148}" type="parTrans" cxnId="{246C5C2A-5612-7948-A8C7-F6975B604F29}">
      <dgm:prSet/>
      <dgm:spPr/>
      <dgm:t>
        <a:bodyPr/>
        <a:lstStyle/>
        <a:p>
          <a:endParaRPr lang="en-US"/>
        </a:p>
      </dgm:t>
    </dgm:pt>
    <dgm:pt modelId="{D729E82C-D63E-FB4D-90EC-F370D6005D11}" type="sibTrans" cxnId="{246C5C2A-5612-7948-A8C7-F6975B604F29}">
      <dgm:prSet/>
      <dgm:spPr/>
      <dgm:t>
        <a:bodyPr/>
        <a:lstStyle/>
        <a:p>
          <a:endParaRPr lang="en-US"/>
        </a:p>
      </dgm:t>
    </dgm:pt>
    <dgm:pt modelId="{C80CEC97-88D3-9545-B906-94CDCAA53452}" type="pres">
      <dgm:prSet presAssocID="{AA44A115-65E6-494C-AFB9-A52949D79BDB}" presName="Name0" presStyleCnt="0">
        <dgm:presLayoutVars>
          <dgm:chMax val="7"/>
          <dgm:chPref val="7"/>
          <dgm:dir/>
        </dgm:presLayoutVars>
      </dgm:prSet>
      <dgm:spPr/>
      <dgm:t>
        <a:bodyPr/>
        <a:lstStyle/>
        <a:p>
          <a:endParaRPr lang="en-US"/>
        </a:p>
      </dgm:t>
    </dgm:pt>
    <dgm:pt modelId="{77AFBD2D-84E3-D243-BE50-A608F4E0E70D}" type="pres">
      <dgm:prSet presAssocID="{AA44A115-65E6-494C-AFB9-A52949D79BDB}" presName="Name1" presStyleCnt="0"/>
      <dgm:spPr/>
    </dgm:pt>
    <dgm:pt modelId="{B8186259-C402-EE4D-A1B0-037058ADD3AA}" type="pres">
      <dgm:prSet presAssocID="{AA44A115-65E6-494C-AFB9-A52949D79BDB}" presName="cycle" presStyleCnt="0"/>
      <dgm:spPr/>
    </dgm:pt>
    <dgm:pt modelId="{59A80BA9-501B-1D49-AF97-A36B2DEEC459}" type="pres">
      <dgm:prSet presAssocID="{AA44A115-65E6-494C-AFB9-A52949D79BDB}" presName="srcNode" presStyleLbl="node1" presStyleIdx="0" presStyleCnt="6"/>
      <dgm:spPr/>
    </dgm:pt>
    <dgm:pt modelId="{D5B1AD7B-0ADB-3C49-BC18-F311B37B1422}" type="pres">
      <dgm:prSet presAssocID="{AA44A115-65E6-494C-AFB9-A52949D79BDB}" presName="conn" presStyleLbl="parChTrans1D2" presStyleIdx="0" presStyleCnt="1"/>
      <dgm:spPr/>
      <dgm:t>
        <a:bodyPr/>
        <a:lstStyle/>
        <a:p>
          <a:endParaRPr lang="en-US"/>
        </a:p>
      </dgm:t>
    </dgm:pt>
    <dgm:pt modelId="{EAC07E11-0BFD-FC48-A93E-C1C9BC94AB70}" type="pres">
      <dgm:prSet presAssocID="{AA44A115-65E6-494C-AFB9-A52949D79BDB}" presName="extraNode" presStyleLbl="node1" presStyleIdx="0" presStyleCnt="6"/>
      <dgm:spPr/>
    </dgm:pt>
    <dgm:pt modelId="{2AA3FD79-DE94-E54F-BE07-1B10FDF4EEBD}" type="pres">
      <dgm:prSet presAssocID="{AA44A115-65E6-494C-AFB9-A52949D79BDB}" presName="dstNode" presStyleLbl="node1" presStyleIdx="0" presStyleCnt="6"/>
      <dgm:spPr/>
    </dgm:pt>
    <dgm:pt modelId="{C4AF27BF-C6FE-F34F-85E1-D1C78E3836AE}" type="pres">
      <dgm:prSet presAssocID="{CDBD467F-578C-EB46-9D2E-08FAD41A0CFF}" presName="text_1" presStyleLbl="node1" presStyleIdx="0" presStyleCnt="6">
        <dgm:presLayoutVars>
          <dgm:bulletEnabled val="1"/>
        </dgm:presLayoutVars>
      </dgm:prSet>
      <dgm:spPr/>
      <dgm:t>
        <a:bodyPr/>
        <a:lstStyle/>
        <a:p>
          <a:endParaRPr lang="en-US"/>
        </a:p>
      </dgm:t>
    </dgm:pt>
    <dgm:pt modelId="{A8C5F246-53AD-2E41-9D6C-29BBD52900FB}" type="pres">
      <dgm:prSet presAssocID="{CDBD467F-578C-EB46-9D2E-08FAD41A0CFF}" presName="accent_1" presStyleCnt="0"/>
      <dgm:spPr/>
    </dgm:pt>
    <dgm:pt modelId="{AA7D2203-6850-A348-B3B4-846C572DBF47}" type="pres">
      <dgm:prSet presAssocID="{CDBD467F-578C-EB46-9D2E-08FAD41A0CFF}" presName="accentRepeatNode" presStyleLbl="solidFgAcc1" presStyleIdx="0" presStyleCnt="6"/>
      <dgm:spPr>
        <a:solidFill>
          <a:srgbClr val="800000"/>
        </a:solidFill>
        <a:ln>
          <a:solidFill>
            <a:schemeClr val="bg1"/>
          </a:solidFill>
        </a:ln>
      </dgm:spPr>
      <dgm:t>
        <a:bodyPr/>
        <a:lstStyle/>
        <a:p>
          <a:endParaRPr lang="en-US"/>
        </a:p>
      </dgm:t>
    </dgm:pt>
    <dgm:pt modelId="{607B2FC0-D61D-3C48-A879-43BAF6F0C8B8}" type="pres">
      <dgm:prSet presAssocID="{169179F0-2749-B749-A395-9BA9B759CB97}" presName="text_2" presStyleLbl="node1" presStyleIdx="1" presStyleCnt="6">
        <dgm:presLayoutVars>
          <dgm:bulletEnabled val="1"/>
        </dgm:presLayoutVars>
      </dgm:prSet>
      <dgm:spPr/>
      <dgm:t>
        <a:bodyPr/>
        <a:lstStyle/>
        <a:p>
          <a:endParaRPr lang="en-US"/>
        </a:p>
      </dgm:t>
    </dgm:pt>
    <dgm:pt modelId="{3658C367-B352-C048-A8D7-3A5C3CCEF241}" type="pres">
      <dgm:prSet presAssocID="{169179F0-2749-B749-A395-9BA9B759CB97}" presName="accent_2" presStyleCnt="0"/>
      <dgm:spPr/>
    </dgm:pt>
    <dgm:pt modelId="{834703D8-D901-1D43-B79E-EFB69159466F}" type="pres">
      <dgm:prSet presAssocID="{169179F0-2749-B749-A395-9BA9B759CB97}" presName="accentRepeatNode" presStyleLbl="solidFgAcc1" presStyleIdx="1" presStyleCnt="6"/>
      <dgm:spPr>
        <a:solidFill>
          <a:srgbClr val="800000"/>
        </a:solidFill>
        <a:ln>
          <a:solidFill>
            <a:schemeClr val="bg1"/>
          </a:solidFill>
        </a:ln>
      </dgm:spPr>
      <dgm:t>
        <a:bodyPr/>
        <a:lstStyle/>
        <a:p>
          <a:endParaRPr lang="en-US"/>
        </a:p>
      </dgm:t>
    </dgm:pt>
    <dgm:pt modelId="{CB2F594E-FE89-2242-A0EF-C3FF5F997295}" type="pres">
      <dgm:prSet presAssocID="{ACD95B02-619D-0B49-9DD6-2CB1C7CEB07A}" presName="text_3" presStyleLbl="node1" presStyleIdx="2" presStyleCnt="6">
        <dgm:presLayoutVars>
          <dgm:bulletEnabled val="1"/>
        </dgm:presLayoutVars>
      </dgm:prSet>
      <dgm:spPr/>
      <dgm:t>
        <a:bodyPr/>
        <a:lstStyle/>
        <a:p>
          <a:endParaRPr lang="en-US"/>
        </a:p>
      </dgm:t>
    </dgm:pt>
    <dgm:pt modelId="{99578450-4987-C842-9EF6-B091A325CB34}" type="pres">
      <dgm:prSet presAssocID="{ACD95B02-619D-0B49-9DD6-2CB1C7CEB07A}" presName="accent_3" presStyleCnt="0"/>
      <dgm:spPr/>
    </dgm:pt>
    <dgm:pt modelId="{35F2DFB8-5B55-6F4A-BD20-2ABCE6719E3C}" type="pres">
      <dgm:prSet presAssocID="{ACD95B02-619D-0B49-9DD6-2CB1C7CEB07A}" presName="accentRepeatNode" presStyleLbl="solidFgAcc1" presStyleIdx="2" presStyleCnt="6"/>
      <dgm:spPr>
        <a:solidFill>
          <a:srgbClr val="800000"/>
        </a:solidFill>
        <a:ln>
          <a:solidFill>
            <a:schemeClr val="bg1"/>
          </a:solidFill>
        </a:ln>
      </dgm:spPr>
      <dgm:t>
        <a:bodyPr/>
        <a:lstStyle/>
        <a:p>
          <a:endParaRPr lang="en-US"/>
        </a:p>
      </dgm:t>
    </dgm:pt>
    <dgm:pt modelId="{0E451EBA-D082-5548-985A-33A406001702}" type="pres">
      <dgm:prSet presAssocID="{1108EF16-56A5-6F49-B68D-C2A452FA0F6B}" presName="text_4" presStyleLbl="node1" presStyleIdx="3" presStyleCnt="6">
        <dgm:presLayoutVars>
          <dgm:bulletEnabled val="1"/>
        </dgm:presLayoutVars>
      </dgm:prSet>
      <dgm:spPr/>
      <dgm:t>
        <a:bodyPr/>
        <a:lstStyle/>
        <a:p>
          <a:endParaRPr lang="en-US"/>
        </a:p>
      </dgm:t>
    </dgm:pt>
    <dgm:pt modelId="{2EEA6155-4B20-6A41-8FF6-1952599C69F0}" type="pres">
      <dgm:prSet presAssocID="{1108EF16-56A5-6F49-B68D-C2A452FA0F6B}" presName="accent_4" presStyleCnt="0"/>
      <dgm:spPr/>
    </dgm:pt>
    <dgm:pt modelId="{5E94E9CC-4D1C-0440-ABD0-8B05FF88C9C1}" type="pres">
      <dgm:prSet presAssocID="{1108EF16-56A5-6F49-B68D-C2A452FA0F6B}" presName="accentRepeatNode" presStyleLbl="solidFgAcc1" presStyleIdx="3" presStyleCnt="6"/>
      <dgm:spPr>
        <a:solidFill>
          <a:srgbClr val="800000"/>
        </a:solidFill>
        <a:ln>
          <a:solidFill>
            <a:schemeClr val="bg1"/>
          </a:solidFill>
        </a:ln>
      </dgm:spPr>
      <dgm:t>
        <a:bodyPr/>
        <a:lstStyle/>
        <a:p>
          <a:endParaRPr lang="en-US"/>
        </a:p>
      </dgm:t>
    </dgm:pt>
    <dgm:pt modelId="{9E0947D8-0149-B043-84CF-D1271FB39A88}" type="pres">
      <dgm:prSet presAssocID="{7509A3A8-A19F-0B48-8B95-1676714D5093}" presName="text_5" presStyleLbl="node1" presStyleIdx="4" presStyleCnt="6">
        <dgm:presLayoutVars>
          <dgm:bulletEnabled val="1"/>
        </dgm:presLayoutVars>
      </dgm:prSet>
      <dgm:spPr/>
      <dgm:t>
        <a:bodyPr/>
        <a:lstStyle/>
        <a:p>
          <a:endParaRPr lang="en-US"/>
        </a:p>
      </dgm:t>
    </dgm:pt>
    <dgm:pt modelId="{FCB0A8A6-DDFF-7944-BF18-2564365C65E1}" type="pres">
      <dgm:prSet presAssocID="{7509A3A8-A19F-0B48-8B95-1676714D5093}" presName="accent_5" presStyleCnt="0"/>
      <dgm:spPr/>
    </dgm:pt>
    <dgm:pt modelId="{1BB1C4B0-BA0D-D042-AD73-B08250E899C5}" type="pres">
      <dgm:prSet presAssocID="{7509A3A8-A19F-0B48-8B95-1676714D5093}" presName="accentRepeatNode" presStyleLbl="solidFgAcc1" presStyleIdx="4" presStyleCnt="6"/>
      <dgm:spPr>
        <a:solidFill>
          <a:srgbClr val="800000"/>
        </a:solidFill>
        <a:ln>
          <a:solidFill>
            <a:schemeClr val="bg1"/>
          </a:solidFill>
        </a:ln>
      </dgm:spPr>
      <dgm:t>
        <a:bodyPr/>
        <a:lstStyle/>
        <a:p>
          <a:endParaRPr lang="en-US"/>
        </a:p>
      </dgm:t>
    </dgm:pt>
    <dgm:pt modelId="{121083C2-44B9-994C-9515-959A86BF0A0F}" type="pres">
      <dgm:prSet presAssocID="{56660684-80F5-184F-AEFC-EABD73B98C88}" presName="text_6" presStyleLbl="node1" presStyleIdx="5" presStyleCnt="6">
        <dgm:presLayoutVars>
          <dgm:bulletEnabled val="1"/>
        </dgm:presLayoutVars>
      </dgm:prSet>
      <dgm:spPr/>
      <dgm:t>
        <a:bodyPr/>
        <a:lstStyle/>
        <a:p>
          <a:endParaRPr lang="en-US"/>
        </a:p>
      </dgm:t>
    </dgm:pt>
    <dgm:pt modelId="{CBD6DC9C-9172-9A47-A060-72061B115B8D}" type="pres">
      <dgm:prSet presAssocID="{56660684-80F5-184F-AEFC-EABD73B98C88}" presName="accent_6" presStyleCnt="0"/>
      <dgm:spPr/>
    </dgm:pt>
    <dgm:pt modelId="{8AAAC975-A0C8-1147-B3C8-BABCAA425329}" type="pres">
      <dgm:prSet presAssocID="{56660684-80F5-184F-AEFC-EABD73B98C88}" presName="accentRepeatNode" presStyleLbl="solidFgAcc1" presStyleIdx="5" presStyleCnt="6"/>
      <dgm:spPr>
        <a:solidFill>
          <a:srgbClr val="800000"/>
        </a:solidFill>
        <a:ln>
          <a:solidFill>
            <a:schemeClr val="bg1"/>
          </a:solidFill>
        </a:ln>
      </dgm:spPr>
      <dgm:t>
        <a:bodyPr/>
        <a:lstStyle/>
        <a:p>
          <a:endParaRPr lang="en-US"/>
        </a:p>
      </dgm:t>
    </dgm:pt>
  </dgm:ptLst>
  <dgm:cxnLst>
    <dgm:cxn modelId="{246C5C2A-5612-7948-A8C7-F6975B604F29}" srcId="{AA44A115-65E6-494C-AFB9-A52949D79BDB}" destId="{56660684-80F5-184F-AEFC-EABD73B98C88}" srcOrd="5" destOrd="0" parTransId="{C400AC27-ECCC-184D-9B2A-1BB2FA308148}" sibTransId="{D729E82C-D63E-FB4D-90EC-F370D6005D11}"/>
    <dgm:cxn modelId="{B4A6CD1D-7C36-4547-8BBD-947621A02875}" srcId="{AA44A115-65E6-494C-AFB9-A52949D79BDB}" destId="{CDBD467F-578C-EB46-9D2E-08FAD41A0CFF}" srcOrd="0" destOrd="0" parTransId="{06302419-1367-9747-838E-3D3BCBD94669}" sibTransId="{89411904-0D41-F647-B5AD-306237E71682}"/>
    <dgm:cxn modelId="{35194C36-0711-47F3-815F-0E6AE7220464}" type="presOf" srcId="{ACD95B02-619D-0B49-9DD6-2CB1C7CEB07A}" destId="{CB2F594E-FE89-2242-A0EF-C3FF5F997295}" srcOrd="0" destOrd="0" presId="urn:microsoft.com/office/officeart/2008/layout/VerticalCurvedList"/>
    <dgm:cxn modelId="{6EE2243C-33CC-DA47-A60C-1C2AB0DA82D8}" srcId="{AA44A115-65E6-494C-AFB9-A52949D79BDB}" destId="{7509A3A8-A19F-0B48-8B95-1676714D5093}" srcOrd="4" destOrd="0" parTransId="{3E94B1FA-75C4-C041-98F5-C4FB9C283A84}" sibTransId="{B61A8555-6EFB-064C-B34B-1B63AC8BAB54}"/>
    <dgm:cxn modelId="{F7A9D99F-0D52-40FE-B74E-8549D0FFBE7A}" type="presOf" srcId="{CDBD467F-578C-EB46-9D2E-08FAD41A0CFF}" destId="{C4AF27BF-C6FE-F34F-85E1-D1C78E3836AE}" srcOrd="0" destOrd="0" presId="urn:microsoft.com/office/officeart/2008/layout/VerticalCurvedList"/>
    <dgm:cxn modelId="{BBF67A01-C032-45A2-8835-C383B5D6D244}" type="presOf" srcId="{1108EF16-56A5-6F49-B68D-C2A452FA0F6B}" destId="{0E451EBA-D082-5548-985A-33A406001702}" srcOrd="0" destOrd="0" presId="urn:microsoft.com/office/officeart/2008/layout/VerticalCurvedList"/>
    <dgm:cxn modelId="{AD01EB97-8AE4-4F97-A491-873F52A3B687}" type="presOf" srcId="{169179F0-2749-B749-A395-9BA9B759CB97}" destId="{607B2FC0-D61D-3C48-A879-43BAF6F0C8B8}" srcOrd="0" destOrd="0" presId="urn:microsoft.com/office/officeart/2008/layout/VerticalCurvedList"/>
    <dgm:cxn modelId="{6459A266-F84F-9F4A-9493-E9611C714164}" srcId="{AA44A115-65E6-494C-AFB9-A52949D79BDB}" destId="{1108EF16-56A5-6F49-B68D-C2A452FA0F6B}" srcOrd="3" destOrd="0" parTransId="{3DFC021A-97A0-2040-8E60-B3782588CBEC}" sibTransId="{93CB7891-D10F-0444-A0E3-AFDC8D3C3851}"/>
    <dgm:cxn modelId="{DC3F4F37-6444-F34F-9545-752FD96BDA83}" srcId="{AA44A115-65E6-494C-AFB9-A52949D79BDB}" destId="{ACD95B02-619D-0B49-9DD6-2CB1C7CEB07A}" srcOrd="2" destOrd="0" parTransId="{A13D046E-6006-9047-A1A0-E6F762A56B12}" sibTransId="{14085582-197B-B341-AC15-C4B070591DD7}"/>
    <dgm:cxn modelId="{3F650C6C-E9E2-46D0-A05B-7C70FBBEE0DF}" type="presOf" srcId="{56660684-80F5-184F-AEFC-EABD73B98C88}" destId="{121083C2-44B9-994C-9515-959A86BF0A0F}" srcOrd="0" destOrd="0" presId="urn:microsoft.com/office/officeart/2008/layout/VerticalCurvedList"/>
    <dgm:cxn modelId="{91B4EA20-470B-B844-9B94-A5A0E54E495D}" srcId="{AA44A115-65E6-494C-AFB9-A52949D79BDB}" destId="{169179F0-2749-B749-A395-9BA9B759CB97}" srcOrd="1" destOrd="0" parTransId="{9D9724DD-6A40-7E45-9E01-E9BFC24CD4EE}" sibTransId="{80E1558D-8341-E147-802E-C3891E9C8B74}"/>
    <dgm:cxn modelId="{C10B3329-4934-4C06-9732-627D149BFFC5}" type="presOf" srcId="{89411904-0D41-F647-B5AD-306237E71682}" destId="{D5B1AD7B-0ADB-3C49-BC18-F311B37B1422}" srcOrd="0" destOrd="0" presId="urn:microsoft.com/office/officeart/2008/layout/VerticalCurvedList"/>
    <dgm:cxn modelId="{C39E968F-30FD-4814-A89A-47FC6A682601}" type="presOf" srcId="{AA44A115-65E6-494C-AFB9-A52949D79BDB}" destId="{C80CEC97-88D3-9545-B906-94CDCAA53452}" srcOrd="0" destOrd="0" presId="urn:microsoft.com/office/officeart/2008/layout/VerticalCurvedList"/>
    <dgm:cxn modelId="{844C499E-E4C4-41EB-A3E8-12EBD76255D3}" type="presOf" srcId="{7509A3A8-A19F-0B48-8B95-1676714D5093}" destId="{9E0947D8-0149-B043-84CF-D1271FB39A88}" srcOrd="0" destOrd="0" presId="urn:microsoft.com/office/officeart/2008/layout/VerticalCurvedList"/>
    <dgm:cxn modelId="{B7946CF7-C7A7-4E35-8F83-FA8385D22852}" type="presParOf" srcId="{C80CEC97-88D3-9545-B906-94CDCAA53452}" destId="{77AFBD2D-84E3-D243-BE50-A608F4E0E70D}" srcOrd="0" destOrd="0" presId="urn:microsoft.com/office/officeart/2008/layout/VerticalCurvedList"/>
    <dgm:cxn modelId="{96FF2F2F-EBD7-412E-A7CF-51C2CBCA44CC}" type="presParOf" srcId="{77AFBD2D-84E3-D243-BE50-A608F4E0E70D}" destId="{B8186259-C402-EE4D-A1B0-037058ADD3AA}" srcOrd="0" destOrd="0" presId="urn:microsoft.com/office/officeart/2008/layout/VerticalCurvedList"/>
    <dgm:cxn modelId="{800171F8-E763-416D-9BB1-CF6111A12397}" type="presParOf" srcId="{B8186259-C402-EE4D-A1B0-037058ADD3AA}" destId="{59A80BA9-501B-1D49-AF97-A36B2DEEC459}" srcOrd="0" destOrd="0" presId="urn:microsoft.com/office/officeart/2008/layout/VerticalCurvedList"/>
    <dgm:cxn modelId="{120EA0D1-B712-409A-81AE-4601EF969885}" type="presParOf" srcId="{B8186259-C402-EE4D-A1B0-037058ADD3AA}" destId="{D5B1AD7B-0ADB-3C49-BC18-F311B37B1422}" srcOrd="1" destOrd="0" presId="urn:microsoft.com/office/officeart/2008/layout/VerticalCurvedList"/>
    <dgm:cxn modelId="{C639643C-010C-47AE-91F9-084181955D4E}" type="presParOf" srcId="{B8186259-C402-EE4D-A1B0-037058ADD3AA}" destId="{EAC07E11-0BFD-FC48-A93E-C1C9BC94AB70}" srcOrd="2" destOrd="0" presId="urn:microsoft.com/office/officeart/2008/layout/VerticalCurvedList"/>
    <dgm:cxn modelId="{4208ED7E-DE13-48A4-A730-A9B82AE3E93B}" type="presParOf" srcId="{B8186259-C402-EE4D-A1B0-037058ADD3AA}" destId="{2AA3FD79-DE94-E54F-BE07-1B10FDF4EEBD}" srcOrd="3" destOrd="0" presId="urn:microsoft.com/office/officeart/2008/layout/VerticalCurvedList"/>
    <dgm:cxn modelId="{19B1E7F0-CDC2-4038-B433-F0F5CDF1E79C}" type="presParOf" srcId="{77AFBD2D-84E3-D243-BE50-A608F4E0E70D}" destId="{C4AF27BF-C6FE-F34F-85E1-D1C78E3836AE}" srcOrd="1" destOrd="0" presId="urn:microsoft.com/office/officeart/2008/layout/VerticalCurvedList"/>
    <dgm:cxn modelId="{3B375E18-93F2-4723-A2CF-852C189A9EB6}" type="presParOf" srcId="{77AFBD2D-84E3-D243-BE50-A608F4E0E70D}" destId="{A8C5F246-53AD-2E41-9D6C-29BBD52900FB}" srcOrd="2" destOrd="0" presId="urn:microsoft.com/office/officeart/2008/layout/VerticalCurvedList"/>
    <dgm:cxn modelId="{426835AE-AEB8-4565-842A-3BAE272C8B71}" type="presParOf" srcId="{A8C5F246-53AD-2E41-9D6C-29BBD52900FB}" destId="{AA7D2203-6850-A348-B3B4-846C572DBF47}" srcOrd="0" destOrd="0" presId="urn:microsoft.com/office/officeart/2008/layout/VerticalCurvedList"/>
    <dgm:cxn modelId="{57FEDE6F-96BC-4CC8-A483-35C417BC2900}" type="presParOf" srcId="{77AFBD2D-84E3-D243-BE50-A608F4E0E70D}" destId="{607B2FC0-D61D-3C48-A879-43BAF6F0C8B8}" srcOrd="3" destOrd="0" presId="urn:microsoft.com/office/officeart/2008/layout/VerticalCurvedList"/>
    <dgm:cxn modelId="{5BFEBA7A-F750-4D12-B174-0F08D164F87B}" type="presParOf" srcId="{77AFBD2D-84E3-D243-BE50-A608F4E0E70D}" destId="{3658C367-B352-C048-A8D7-3A5C3CCEF241}" srcOrd="4" destOrd="0" presId="urn:microsoft.com/office/officeart/2008/layout/VerticalCurvedList"/>
    <dgm:cxn modelId="{9B16253F-2A66-4D7D-B0EA-45DA699D92B7}" type="presParOf" srcId="{3658C367-B352-C048-A8D7-3A5C3CCEF241}" destId="{834703D8-D901-1D43-B79E-EFB69159466F}" srcOrd="0" destOrd="0" presId="urn:microsoft.com/office/officeart/2008/layout/VerticalCurvedList"/>
    <dgm:cxn modelId="{03B23C42-0D5B-4B2D-90FB-92912FC9FD7F}" type="presParOf" srcId="{77AFBD2D-84E3-D243-BE50-A608F4E0E70D}" destId="{CB2F594E-FE89-2242-A0EF-C3FF5F997295}" srcOrd="5" destOrd="0" presId="urn:microsoft.com/office/officeart/2008/layout/VerticalCurvedList"/>
    <dgm:cxn modelId="{C9DB153D-AF4F-4AED-BE3A-773E11162912}" type="presParOf" srcId="{77AFBD2D-84E3-D243-BE50-A608F4E0E70D}" destId="{99578450-4987-C842-9EF6-B091A325CB34}" srcOrd="6" destOrd="0" presId="urn:microsoft.com/office/officeart/2008/layout/VerticalCurvedList"/>
    <dgm:cxn modelId="{F580B5E8-2517-42C7-9940-0FAF50923BD2}" type="presParOf" srcId="{99578450-4987-C842-9EF6-B091A325CB34}" destId="{35F2DFB8-5B55-6F4A-BD20-2ABCE6719E3C}" srcOrd="0" destOrd="0" presId="urn:microsoft.com/office/officeart/2008/layout/VerticalCurvedList"/>
    <dgm:cxn modelId="{9155950D-8546-44A4-AFA4-3F4D7145CAF3}" type="presParOf" srcId="{77AFBD2D-84E3-D243-BE50-A608F4E0E70D}" destId="{0E451EBA-D082-5548-985A-33A406001702}" srcOrd="7" destOrd="0" presId="urn:microsoft.com/office/officeart/2008/layout/VerticalCurvedList"/>
    <dgm:cxn modelId="{D2D3733F-E6B0-4481-A00F-8AAB4D28EB35}" type="presParOf" srcId="{77AFBD2D-84E3-D243-BE50-A608F4E0E70D}" destId="{2EEA6155-4B20-6A41-8FF6-1952599C69F0}" srcOrd="8" destOrd="0" presId="urn:microsoft.com/office/officeart/2008/layout/VerticalCurvedList"/>
    <dgm:cxn modelId="{1E046BC9-AF91-466F-A42D-07B46C03B01A}" type="presParOf" srcId="{2EEA6155-4B20-6A41-8FF6-1952599C69F0}" destId="{5E94E9CC-4D1C-0440-ABD0-8B05FF88C9C1}" srcOrd="0" destOrd="0" presId="urn:microsoft.com/office/officeart/2008/layout/VerticalCurvedList"/>
    <dgm:cxn modelId="{CAFFC7E3-21F3-449C-A012-647365BDA9E5}" type="presParOf" srcId="{77AFBD2D-84E3-D243-BE50-A608F4E0E70D}" destId="{9E0947D8-0149-B043-84CF-D1271FB39A88}" srcOrd="9" destOrd="0" presId="urn:microsoft.com/office/officeart/2008/layout/VerticalCurvedList"/>
    <dgm:cxn modelId="{021B1618-E62D-48BF-8D3B-23671BFB4BB5}" type="presParOf" srcId="{77AFBD2D-84E3-D243-BE50-A608F4E0E70D}" destId="{FCB0A8A6-DDFF-7944-BF18-2564365C65E1}" srcOrd="10" destOrd="0" presId="urn:microsoft.com/office/officeart/2008/layout/VerticalCurvedList"/>
    <dgm:cxn modelId="{1D4E81D9-75D0-40A1-862E-159BE21EE84E}" type="presParOf" srcId="{FCB0A8A6-DDFF-7944-BF18-2564365C65E1}" destId="{1BB1C4B0-BA0D-D042-AD73-B08250E899C5}" srcOrd="0" destOrd="0" presId="urn:microsoft.com/office/officeart/2008/layout/VerticalCurvedList"/>
    <dgm:cxn modelId="{CB001420-A247-4565-9024-C1EC9D8AEE12}" type="presParOf" srcId="{77AFBD2D-84E3-D243-BE50-A608F4E0E70D}" destId="{121083C2-44B9-994C-9515-959A86BF0A0F}" srcOrd="11" destOrd="0" presId="urn:microsoft.com/office/officeart/2008/layout/VerticalCurvedList"/>
    <dgm:cxn modelId="{FB09EE0B-90A2-4836-8EBD-C07878366DBB}" type="presParOf" srcId="{77AFBD2D-84E3-D243-BE50-A608F4E0E70D}" destId="{CBD6DC9C-9172-9A47-A060-72061B115B8D}" srcOrd="12" destOrd="0" presId="urn:microsoft.com/office/officeart/2008/layout/VerticalCurvedList"/>
    <dgm:cxn modelId="{7C1FD956-4F26-4B7D-A683-364EE45BA2D7}" type="presParOf" srcId="{CBD6DC9C-9172-9A47-A060-72061B115B8D}" destId="{8AAAC975-A0C8-1147-B3C8-BABCAA42532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FC6732-E42C-4245-97AB-906731775248}"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6F825EBD-191C-F746-BD39-A91E8147F50A}">
      <dgm:prSet custT="1"/>
      <dgm:spPr>
        <a:solidFill>
          <a:schemeClr val="accent1">
            <a:lumMod val="50000"/>
          </a:schemeClr>
        </a:solidFill>
        <a:ln>
          <a:solidFill>
            <a:schemeClr val="tx1"/>
          </a:solidFill>
        </a:ln>
      </dgm:spPr>
      <dgm:t>
        <a:bodyPr/>
        <a:lstStyle/>
        <a:p>
          <a:pPr rtl="0"/>
          <a:r>
            <a:rPr lang="en-US" sz="3200" b="0" dirty="0" smtClean="0">
              <a:latin typeface="Franklin Gothic Medium"/>
              <a:cs typeface="Franklin Gothic Medium"/>
            </a:rPr>
            <a:t>Individual Mandate</a:t>
          </a:r>
          <a:endParaRPr lang="en-US" sz="3200" b="0" dirty="0">
            <a:latin typeface="Franklin Gothic Medium"/>
            <a:cs typeface="Franklin Gothic Medium"/>
          </a:endParaRPr>
        </a:p>
      </dgm:t>
    </dgm:pt>
    <dgm:pt modelId="{95D43D6F-9AD7-E34B-9FBD-9259BB641790}" type="parTrans" cxnId="{EC675E5F-7011-694B-AEB1-306FD8D11BDA}">
      <dgm:prSet/>
      <dgm:spPr/>
      <dgm:t>
        <a:bodyPr/>
        <a:lstStyle/>
        <a:p>
          <a:endParaRPr lang="en-US"/>
        </a:p>
      </dgm:t>
    </dgm:pt>
    <dgm:pt modelId="{4099DC75-30C6-7744-8CF2-548CCE4F1721}" type="sibTrans" cxnId="{EC675E5F-7011-694B-AEB1-306FD8D11BDA}">
      <dgm:prSet/>
      <dgm:spPr/>
      <dgm:t>
        <a:bodyPr/>
        <a:lstStyle/>
        <a:p>
          <a:endParaRPr lang="en-US"/>
        </a:p>
      </dgm:t>
    </dgm:pt>
    <dgm:pt modelId="{3E2647CD-6E53-1542-A3BA-B4D7AA7DD1E5}">
      <dgm:prSet custT="1"/>
      <dgm:spPr>
        <a:solidFill>
          <a:schemeClr val="bg1"/>
        </a:solidFill>
        <a:ln>
          <a:solidFill>
            <a:schemeClr val="tx1"/>
          </a:solidFill>
        </a:ln>
      </dgm:spPr>
      <dgm:t>
        <a:bodyPr/>
        <a:lstStyle/>
        <a:p>
          <a:pPr rtl="0">
            <a:spcAft>
              <a:spcPts val="1800"/>
            </a:spcAft>
          </a:pPr>
          <a:r>
            <a:rPr lang="en-US" sz="2400" dirty="0" smtClean="0">
              <a:latin typeface="Franklin Gothic Book"/>
              <a:cs typeface="Franklin Gothic Book"/>
            </a:rPr>
            <a:t>Mandated health </a:t>
          </a:r>
          <a:r>
            <a:rPr lang="en-US" sz="2400" i="1" dirty="0" smtClean="0">
              <a:latin typeface="Franklin Gothic Book"/>
              <a:cs typeface="Franklin Gothic Book"/>
            </a:rPr>
            <a:t>insurance </a:t>
          </a:r>
          <a:r>
            <a:rPr lang="en-US" sz="2400" dirty="0" smtClean="0">
              <a:latin typeface="Franklin Gothic Book"/>
              <a:cs typeface="Franklin Gothic Book"/>
            </a:rPr>
            <a:t>for </a:t>
          </a:r>
          <a:r>
            <a:rPr lang="en-US" sz="2400" i="1" dirty="0" smtClean="0">
              <a:latin typeface="Franklin Gothic Book"/>
              <a:cs typeface="Franklin Gothic Book"/>
            </a:rPr>
            <a:t>some (</a:t>
          </a:r>
          <a:r>
            <a:rPr lang="en-US" sz="2400" dirty="0" smtClean="0">
              <a:latin typeface="Franklin Gothic Book"/>
              <a:cs typeface="Franklin Gothic Book"/>
            </a:rPr>
            <a:t>30 million will remain uninsured in 2016</a:t>
          </a:r>
          <a:r>
            <a:rPr lang="en-US" sz="2400" i="1" dirty="0" smtClean="0">
              <a:latin typeface="Franklin Gothic Book"/>
              <a:cs typeface="Franklin Gothic Book"/>
            </a:rPr>
            <a:t>)</a:t>
          </a:r>
          <a:endParaRPr lang="en-US" sz="2400" dirty="0">
            <a:latin typeface="Franklin Gothic Book"/>
            <a:cs typeface="Franklin Gothic Book"/>
          </a:endParaRPr>
        </a:p>
      </dgm:t>
    </dgm:pt>
    <dgm:pt modelId="{35D97B7B-A35E-3441-9FAE-521E3516FA48}" type="parTrans" cxnId="{B9CF508E-43FC-C443-9B03-EAFC352F6A29}">
      <dgm:prSet/>
      <dgm:spPr/>
      <dgm:t>
        <a:bodyPr/>
        <a:lstStyle/>
        <a:p>
          <a:endParaRPr lang="en-US"/>
        </a:p>
      </dgm:t>
    </dgm:pt>
    <dgm:pt modelId="{9A064379-05C8-E043-83BF-C5F0A51B30C6}" type="sibTrans" cxnId="{B9CF508E-43FC-C443-9B03-EAFC352F6A29}">
      <dgm:prSet/>
      <dgm:spPr/>
      <dgm:t>
        <a:bodyPr/>
        <a:lstStyle/>
        <a:p>
          <a:endParaRPr lang="en-US"/>
        </a:p>
      </dgm:t>
    </dgm:pt>
    <dgm:pt modelId="{EE08D2D3-B2C9-0D4F-B302-D36B62DCCB88}">
      <dgm:prSet custT="1"/>
      <dgm:spPr>
        <a:solidFill>
          <a:schemeClr val="bg1"/>
        </a:solidFill>
        <a:ln>
          <a:solidFill>
            <a:schemeClr val="tx1"/>
          </a:solidFill>
        </a:ln>
      </dgm:spPr>
      <dgm:t>
        <a:bodyPr/>
        <a:lstStyle/>
        <a:p>
          <a:pPr rtl="0">
            <a:spcAft>
              <a:spcPts val="1800"/>
            </a:spcAft>
          </a:pPr>
          <a:r>
            <a:rPr lang="en-US" sz="2400" dirty="0" smtClean="0">
              <a:latin typeface="Franklin Gothic Book"/>
              <a:cs typeface="Franklin Gothic Book"/>
            </a:rPr>
            <a:t>Policies required to cover at least 60% of costs</a:t>
          </a:r>
          <a:endParaRPr lang="en-US" sz="2400" dirty="0">
            <a:latin typeface="Franklin Gothic Book"/>
            <a:cs typeface="Franklin Gothic Book"/>
          </a:endParaRPr>
        </a:p>
      </dgm:t>
    </dgm:pt>
    <dgm:pt modelId="{4AB7CDA0-7C54-4B48-AA1E-B0542FBB2504}" type="parTrans" cxnId="{FF13BE0A-63C3-214A-B41B-4A48639A2FA8}">
      <dgm:prSet/>
      <dgm:spPr/>
      <dgm:t>
        <a:bodyPr/>
        <a:lstStyle/>
        <a:p>
          <a:endParaRPr lang="en-US"/>
        </a:p>
      </dgm:t>
    </dgm:pt>
    <dgm:pt modelId="{1058355E-FE3C-7841-9C18-614AF7800991}" type="sibTrans" cxnId="{FF13BE0A-63C3-214A-B41B-4A48639A2FA8}">
      <dgm:prSet/>
      <dgm:spPr/>
      <dgm:t>
        <a:bodyPr/>
        <a:lstStyle/>
        <a:p>
          <a:endParaRPr lang="en-US"/>
        </a:p>
      </dgm:t>
    </dgm:pt>
    <dgm:pt modelId="{7830441E-E1F5-104E-9751-224D02145ABA}">
      <dgm:prSet custT="1"/>
      <dgm:spPr>
        <a:solidFill>
          <a:schemeClr val="bg1"/>
        </a:solidFill>
        <a:ln>
          <a:solidFill>
            <a:schemeClr val="tx1"/>
          </a:solidFill>
        </a:ln>
      </dgm:spPr>
      <dgm:t>
        <a:bodyPr/>
        <a:lstStyle/>
        <a:p>
          <a:pPr rtl="0">
            <a:spcAft>
              <a:spcPts val="1800"/>
            </a:spcAft>
          </a:pPr>
          <a:r>
            <a:rPr lang="en-US" sz="2400" smtClean="0">
              <a:latin typeface="Franklin Gothic Book"/>
              <a:cs typeface="Franklin Gothic Book"/>
            </a:rPr>
            <a:t>Raises costs</a:t>
          </a:r>
          <a:endParaRPr lang="en-US" sz="2400">
            <a:latin typeface="Franklin Gothic Book"/>
            <a:cs typeface="Franklin Gothic Book"/>
          </a:endParaRPr>
        </a:p>
      </dgm:t>
    </dgm:pt>
    <dgm:pt modelId="{5FBAAA1A-1E83-B54C-9F8B-723C4A970C61}" type="parTrans" cxnId="{4ADB6F5E-24DC-C141-B9A9-8F9DB98921F8}">
      <dgm:prSet/>
      <dgm:spPr/>
      <dgm:t>
        <a:bodyPr/>
        <a:lstStyle/>
        <a:p>
          <a:endParaRPr lang="en-US"/>
        </a:p>
      </dgm:t>
    </dgm:pt>
    <dgm:pt modelId="{56F1240A-4379-D848-BA78-7B6BC0EC89CA}" type="sibTrans" cxnId="{4ADB6F5E-24DC-C141-B9A9-8F9DB98921F8}">
      <dgm:prSet/>
      <dgm:spPr/>
      <dgm:t>
        <a:bodyPr/>
        <a:lstStyle/>
        <a:p>
          <a:endParaRPr lang="en-US"/>
        </a:p>
      </dgm:t>
    </dgm:pt>
    <dgm:pt modelId="{43E1EA53-0787-BC45-A19B-5D1B2104D895}" type="pres">
      <dgm:prSet presAssocID="{50FC6732-E42C-4245-97AB-906731775248}" presName="Name0" presStyleCnt="0">
        <dgm:presLayoutVars>
          <dgm:dir/>
          <dgm:animLvl val="lvl"/>
          <dgm:resizeHandles val="exact"/>
        </dgm:presLayoutVars>
      </dgm:prSet>
      <dgm:spPr/>
      <dgm:t>
        <a:bodyPr/>
        <a:lstStyle/>
        <a:p>
          <a:endParaRPr lang="en-US"/>
        </a:p>
      </dgm:t>
    </dgm:pt>
    <dgm:pt modelId="{6E3D786B-D649-4E41-A638-BDBCBAB7FB4B}" type="pres">
      <dgm:prSet presAssocID="{6F825EBD-191C-F746-BD39-A91E8147F50A}" presName="composite" presStyleCnt="0"/>
      <dgm:spPr/>
    </dgm:pt>
    <dgm:pt modelId="{F2D6D2CD-9E5C-D040-982A-1EA37A7984C1}" type="pres">
      <dgm:prSet presAssocID="{6F825EBD-191C-F746-BD39-A91E8147F50A}" presName="parTx" presStyleLbl="alignNode1" presStyleIdx="0" presStyleCnt="1">
        <dgm:presLayoutVars>
          <dgm:chMax val="0"/>
          <dgm:chPref val="0"/>
          <dgm:bulletEnabled val="1"/>
        </dgm:presLayoutVars>
      </dgm:prSet>
      <dgm:spPr/>
      <dgm:t>
        <a:bodyPr/>
        <a:lstStyle/>
        <a:p>
          <a:endParaRPr lang="en-US"/>
        </a:p>
      </dgm:t>
    </dgm:pt>
    <dgm:pt modelId="{A2D9141B-07A2-D04A-B356-827B1DCC439B}" type="pres">
      <dgm:prSet presAssocID="{6F825EBD-191C-F746-BD39-A91E8147F50A}" presName="desTx" presStyleLbl="alignAccFollowNode1" presStyleIdx="0" presStyleCnt="1">
        <dgm:presLayoutVars>
          <dgm:bulletEnabled val="1"/>
        </dgm:presLayoutVars>
      </dgm:prSet>
      <dgm:spPr/>
      <dgm:t>
        <a:bodyPr/>
        <a:lstStyle/>
        <a:p>
          <a:endParaRPr lang="en-US"/>
        </a:p>
      </dgm:t>
    </dgm:pt>
  </dgm:ptLst>
  <dgm:cxnLst>
    <dgm:cxn modelId="{B9CF508E-43FC-C443-9B03-EAFC352F6A29}" srcId="{6F825EBD-191C-F746-BD39-A91E8147F50A}" destId="{3E2647CD-6E53-1542-A3BA-B4D7AA7DD1E5}" srcOrd="0" destOrd="0" parTransId="{35D97B7B-A35E-3441-9FAE-521E3516FA48}" sibTransId="{9A064379-05C8-E043-83BF-C5F0A51B30C6}"/>
    <dgm:cxn modelId="{DB306457-E5E3-44D1-BEB4-4E2EB360843F}" type="presOf" srcId="{7830441E-E1F5-104E-9751-224D02145ABA}" destId="{A2D9141B-07A2-D04A-B356-827B1DCC439B}" srcOrd="0" destOrd="2" presId="urn:microsoft.com/office/officeart/2005/8/layout/hList1"/>
    <dgm:cxn modelId="{9C2BD00C-1C5F-4CD8-BA5B-227780BDC035}" type="presOf" srcId="{6F825EBD-191C-F746-BD39-A91E8147F50A}" destId="{F2D6D2CD-9E5C-D040-982A-1EA37A7984C1}" srcOrd="0" destOrd="0" presId="urn:microsoft.com/office/officeart/2005/8/layout/hList1"/>
    <dgm:cxn modelId="{4BB02EA5-A0B1-44B3-A9D4-03A8C7D8023B}" type="presOf" srcId="{3E2647CD-6E53-1542-A3BA-B4D7AA7DD1E5}" destId="{A2D9141B-07A2-D04A-B356-827B1DCC439B}" srcOrd="0" destOrd="0" presId="urn:microsoft.com/office/officeart/2005/8/layout/hList1"/>
    <dgm:cxn modelId="{1EBE3AC4-57E8-47AC-999F-34B2C7448D9B}" type="presOf" srcId="{EE08D2D3-B2C9-0D4F-B302-D36B62DCCB88}" destId="{A2D9141B-07A2-D04A-B356-827B1DCC439B}" srcOrd="0" destOrd="1" presId="urn:microsoft.com/office/officeart/2005/8/layout/hList1"/>
    <dgm:cxn modelId="{8C87F488-E643-4C91-B15F-F5926A6BFF3F}" type="presOf" srcId="{50FC6732-E42C-4245-97AB-906731775248}" destId="{43E1EA53-0787-BC45-A19B-5D1B2104D895}" srcOrd="0" destOrd="0" presId="urn:microsoft.com/office/officeart/2005/8/layout/hList1"/>
    <dgm:cxn modelId="{EC675E5F-7011-694B-AEB1-306FD8D11BDA}" srcId="{50FC6732-E42C-4245-97AB-906731775248}" destId="{6F825EBD-191C-F746-BD39-A91E8147F50A}" srcOrd="0" destOrd="0" parTransId="{95D43D6F-9AD7-E34B-9FBD-9259BB641790}" sibTransId="{4099DC75-30C6-7744-8CF2-548CCE4F1721}"/>
    <dgm:cxn modelId="{FF13BE0A-63C3-214A-B41B-4A48639A2FA8}" srcId="{6F825EBD-191C-F746-BD39-A91E8147F50A}" destId="{EE08D2D3-B2C9-0D4F-B302-D36B62DCCB88}" srcOrd="1" destOrd="0" parTransId="{4AB7CDA0-7C54-4B48-AA1E-B0542FBB2504}" sibTransId="{1058355E-FE3C-7841-9C18-614AF7800991}"/>
    <dgm:cxn modelId="{4ADB6F5E-24DC-C141-B9A9-8F9DB98921F8}" srcId="{6F825EBD-191C-F746-BD39-A91E8147F50A}" destId="{7830441E-E1F5-104E-9751-224D02145ABA}" srcOrd="2" destOrd="0" parTransId="{5FBAAA1A-1E83-B54C-9F8B-723C4A970C61}" sibTransId="{56F1240A-4379-D848-BA78-7B6BC0EC89CA}"/>
    <dgm:cxn modelId="{CF1378AE-EBF2-45DB-A403-F43FB1EE934F}" type="presParOf" srcId="{43E1EA53-0787-BC45-A19B-5D1B2104D895}" destId="{6E3D786B-D649-4E41-A638-BDBCBAB7FB4B}" srcOrd="0" destOrd="0" presId="urn:microsoft.com/office/officeart/2005/8/layout/hList1"/>
    <dgm:cxn modelId="{C9D8DAE1-FE3D-4284-AF6A-2DE84992D544}" type="presParOf" srcId="{6E3D786B-D649-4E41-A638-BDBCBAB7FB4B}" destId="{F2D6D2CD-9E5C-D040-982A-1EA37A7984C1}" srcOrd="0" destOrd="0" presId="urn:microsoft.com/office/officeart/2005/8/layout/hList1"/>
    <dgm:cxn modelId="{94D240A8-EACE-4A79-BE24-7CDB6C3280F8}" type="presParOf" srcId="{6E3D786B-D649-4E41-A638-BDBCBAB7FB4B}" destId="{A2D9141B-07A2-D04A-B356-827B1DCC439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574A6F-7564-C448-BC90-656B3AEAFCA4}"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5E8C5CE6-1F77-094D-BB59-2F26DF10C325}">
      <dgm:prSet custT="1"/>
      <dgm:spPr>
        <a:solidFill>
          <a:schemeClr val="bg1"/>
        </a:solidFill>
        <a:ln>
          <a:solidFill>
            <a:schemeClr val="tx1"/>
          </a:solidFill>
        </a:ln>
      </dgm:spPr>
      <dgm:t>
        <a:bodyPr/>
        <a:lstStyle/>
        <a:p>
          <a:pPr rtl="0"/>
          <a:r>
            <a:rPr lang="en-US" sz="2000" dirty="0" smtClean="0">
              <a:latin typeface="Franklin Gothic Book"/>
              <a:cs typeface="Franklin Gothic Book"/>
            </a:rPr>
            <a:t>Excellent hospitals and well-trained professionals </a:t>
          </a:r>
          <a:endParaRPr lang="en-US" sz="2000" dirty="0">
            <a:latin typeface="Franklin Gothic Book"/>
            <a:cs typeface="Franklin Gothic Book"/>
          </a:endParaRPr>
        </a:p>
      </dgm:t>
    </dgm:pt>
    <dgm:pt modelId="{7E06368D-79E5-7641-95F5-55D457924D2B}" type="parTrans" cxnId="{3564FB2F-063B-B540-81CD-619323793AA9}">
      <dgm:prSet/>
      <dgm:spPr/>
      <dgm:t>
        <a:bodyPr/>
        <a:lstStyle/>
        <a:p>
          <a:endParaRPr lang="en-US"/>
        </a:p>
      </dgm:t>
    </dgm:pt>
    <dgm:pt modelId="{A18E863F-C6A8-E04D-8BE2-C724220AE5D0}" type="sibTrans" cxnId="{3564FB2F-063B-B540-81CD-619323793AA9}">
      <dgm:prSet/>
      <dgm:spPr/>
      <dgm:t>
        <a:bodyPr/>
        <a:lstStyle/>
        <a:p>
          <a:endParaRPr lang="en-US"/>
        </a:p>
      </dgm:t>
    </dgm:pt>
    <dgm:pt modelId="{0750055E-7E6D-8A41-80DA-FEDA77DA0107}">
      <dgm:prSet custT="1"/>
      <dgm:spPr>
        <a:solidFill>
          <a:srgbClr val="005148"/>
        </a:solidFill>
        <a:ln>
          <a:solidFill>
            <a:srgbClr val="003300"/>
          </a:solidFill>
        </a:ln>
      </dgm:spPr>
      <dgm:t>
        <a:bodyPr/>
        <a:lstStyle/>
        <a:p>
          <a:pPr rtl="0"/>
          <a:r>
            <a:rPr lang="en-US" sz="4000" dirty="0" smtClean="0">
              <a:latin typeface="Franklin Gothic Medium"/>
              <a:cs typeface="Franklin Gothic Medium"/>
            </a:rPr>
            <a:t>The What</a:t>
          </a:r>
          <a:endParaRPr lang="en-US" sz="4000" dirty="0">
            <a:latin typeface="Franklin Gothic Medium"/>
            <a:cs typeface="Franklin Gothic Medium"/>
          </a:endParaRPr>
        </a:p>
      </dgm:t>
    </dgm:pt>
    <dgm:pt modelId="{765AB591-C65D-5C46-88AD-6F5E2255A6A8}" type="parTrans" cxnId="{A420804E-A250-4847-B62D-F273AA642B51}">
      <dgm:prSet/>
      <dgm:spPr/>
      <dgm:t>
        <a:bodyPr/>
        <a:lstStyle/>
        <a:p>
          <a:endParaRPr lang="en-US"/>
        </a:p>
      </dgm:t>
    </dgm:pt>
    <dgm:pt modelId="{1DF7FB86-E42E-C445-B586-8D599C4C860A}" type="sibTrans" cxnId="{A420804E-A250-4847-B62D-F273AA642B51}">
      <dgm:prSet/>
      <dgm:spPr/>
      <dgm:t>
        <a:bodyPr/>
        <a:lstStyle/>
        <a:p>
          <a:endParaRPr lang="en-US"/>
        </a:p>
      </dgm:t>
    </dgm:pt>
    <dgm:pt modelId="{54F0CEF1-94A9-FE43-8265-F472D2BCEDE9}">
      <dgm:prSet custT="1"/>
      <dgm:spPr>
        <a:solidFill>
          <a:schemeClr val="bg1"/>
        </a:solidFill>
        <a:ln>
          <a:solidFill>
            <a:schemeClr val="tx1"/>
          </a:solidFill>
        </a:ln>
      </dgm:spPr>
      <dgm:t>
        <a:bodyPr/>
        <a:lstStyle/>
        <a:p>
          <a:pPr rtl="0"/>
          <a:r>
            <a:rPr lang="en-US" sz="2000" dirty="0" smtClean="0">
              <a:latin typeface="Franklin Gothic Book"/>
              <a:cs typeface="Franklin Gothic Book"/>
            </a:rPr>
            <a:t>A nation of vast wealth with sufficient spending </a:t>
          </a:r>
          <a:endParaRPr lang="en-US" sz="2000" dirty="0">
            <a:latin typeface="Franklin Gothic Book"/>
            <a:cs typeface="Franklin Gothic Book"/>
          </a:endParaRPr>
        </a:p>
      </dgm:t>
    </dgm:pt>
    <dgm:pt modelId="{01C18E3F-A2AB-4547-B418-60CF68C7434E}" type="parTrans" cxnId="{8EB5A8FE-0521-2949-811D-3169195E9C5E}">
      <dgm:prSet/>
      <dgm:spPr/>
      <dgm:t>
        <a:bodyPr/>
        <a:lstStyle/>
        <a:p>
          <a:endParaRPr lang="en-US"/>
        </a:p>
      </dgm:t>
    </dgm:pt>
    <dgm:pt modelId="{9D892780-D53C-C946-B53B-FD6D2121F319}" type="sibTrans" cxnId="{8EB5A8FE-0521-2949-811D-3169195E9C5E}">
      <dgm:prSet/>
      <dgm:spPr/>
      <dgm:t>
        <a:bodyPr/>
        <a:lstStyle/>
        <a:p>
          <a:endParaRPr lang="en-US"/>
        </a:p>
      </dgm:t>
    </dgm:pt>
    <dgm:pt modelId="{41ACE632-333C-A745-8D26-E763A5B4674E}">
      <dgm:prSet custT="1"/>
      <dgm:spPr>
        <a:solidFill>
          <a:srgbClr val="005148"/>
        </a:solidFill>
        <a:ln>
          <a:solidFill>
            <a:srgbClr val="003300"/>
          </a:solidFill>
        </a:ln>
      </dgm:spPr>
      <dgm:t>
        <a:bodyPr/>
        <a:lstStyle/>
        <a:p>
          <a:pPr rtl="0"/>
          <a:r>
            <a:rPr lang="en-US" sz="4000" dirty="0" smtClean="0">
              <a:latin typeface="Franklin Gothic Medium"/>
              <a:cs typeface="Franklin Gothic Medium"/>
            </a:rPr>
            <a:t>The How</a:t>
          </a:r>
          <a:endParaRPr lang="en-US" sz="4000" dirty="0">
            <a:latin typeface="Franklin Gothic Medium"/>
            <a:cs typeface="Franklin Gothic Medium"/>
          </a:endParaRPr>
        </a:p>
      </dgm:t>
    </dgm:pt>
    <dgm:pt modelId="{24E2A35E-DF63-4D47-98C2-959D7ACE38B2}" type="parTrans" cxnId="{FBB00473-0003-194E-9BC8-EDDC374D472B}">
      <dgm:prSet/>
      <dgm:spPr/>
      <dgm:t>
        <a:bodyPr/>
        <a:lstStyle/>
        <a:p>
          <a:endParaRPr lang="en-US"/>
        </a:p>
      </dgm:t>
    </dgm:pt>
    <dgm:pt modelId="{8E0CB856-7A62-6A45-80C2-86EBAAED854A}" type="sibTrans" cxnId="{FBB00473-0003-194E-9BC8-EDDC374D472B}">
      <dgm:prSet/>
      <dgm:spPr/>
      <dgm:t>
        <a:bodyPr/>
        <a:lstStyle/>
        <a:p>
          <a:endParaRPr lang="en-US"/>
        </a:p>
      </dgm:t>
    </dgm:pt>
    <dgm:pt modelId="{6E640619-10CA-CE4A-9049-ADD626143504}">
      <dgm:prSet custT="1"/>
      <dgm:spPr>
        <a:solidFill>
          <a:schemeClr val="bg1"/>
        </a:solidFill>
        <a:ln>
          <a:solidFill>
            <a:schemeClr val="tx1"/>
          </a:solidFill>
        </a:ln>
      </dgm:spPr>
      <dgm:t>
        <a:bodyPr/>
        <a:lstStyle/>
        <a:p>
          <a:pPr rtl="0"/>
          <a:r>
            <a:rPr lang="en-US" sz="2000" dirty="0" smtClean="0">
              <a:latin typeface="Franklin Gothic Book"/>
              <a:cs typeface="Franklin Gothic Book"/>
            </a:rPr>
            <a:t>Acceptance of pooled resources to publicly fund the military, the NIH, the CDC, roads, schools, libraries, police and fire services, water sanitation, etc.</a:t>
          </a:r>
          <a:endParaRPr lang="en-US" sz="2000" dirty="0">
            <a:latin typeface="Franklin Gothic Book"/>
            <a:cs typeface="Franklin Gothic Book"/>
          </a:endParaRPr>
        </a:p>
      </dgm:t>
    </dgm:pt>
    <dgm:pt modelId="{9CFE7E1B-6708-E94A-8413-20FFF40E3BBA}" type="parTrans" cxnId="{A7BF4966-92B5-8847-8143-F9583382368F}">
      <dgm:prSet/>
      <dgm:spPr/>
      <dgm:t>
        <a:bodyPr/>
        <a:lstStyle/>
        <a:p>
          <a:endParaRPr lang="en-US"/>
        </a:p>
      </dgm:t>
    </dgm:pt>
    <dgm:pt modelId="{3B00C314-F8FE-D844-B8B3-D661E2958420}" type="sibTrans" cxnId="{A7BF4966-92B5-8847-8143-F9583382368F}">
      <dgm:prSet/>
      <dgm:spPr/>
      <dgm:t>
        <a:bodyPr/>
        <a:lstStyle/>
        <a:p>
          <a:endParaRPr lang="en-US"/>
        </a:p>
      </dgm:t>
    </dgm:pt>
    <dgm:pt modelId="{984E528D-FC51-A04D-B370-773B6F2D6B06}">
      <dgm:prSet custT="1"/>
      <dgm:spPr>
        <a:solidFill>
          <a:srgbClr val="005148"/>
        </a:solidFill>
        <a:ln>
          <a:solidFill>
            <a:srgbClr val="003300"/>
          </a:solidFill>
        </a:ln>
      </dgm:spPr>
      <dgm:t>
        <a:bodyPr/>
        <a:lstStyle/>
        <a:p>
          <a:pPr rtl="0"/>
          <a:r>
            <a:rPr lang="en-US" sz="4000" dirty="0" smtClean="0">
              <a:latin typeface="Franklin Gothic Medium"/>
              <a:cs typeface="Franklin Gothic Medium"/>
            </a:rPr>
            <a:t>The Who</a:t>
          </a:r>
          <a:endParaRPr lang="en-US" sz="4000" dirty="0">
            <a:latin typeface="Franklin Gothic Medium"/>
            <a:cs typeface="Franklin Gothic Medium"/>
          </a:endParaRPr>
        </a:p>
      </dgm:t>
    </dgm:pt>
    <dgm:pt modelId="{2A724FCB-2762-CC41-90B7-BB0B133DD6CB}" type="sibTrans" cxnId="{A0DF6CBF-77E9-7744-A9E1-FD2619F223C9}">
      <dgm:prSet/>
      <dgm:spPr/>
      <dgm:t>
        <a:bodyPr/>
        <a:lstStyle/>
        <a:p>
          <a:endParaRPr lang="en-US"/>
        </a:p>
      </dgm:t>
    </dgm:pt>
    <dgm:pt modelId="{A2FA5F54-DB66-9B4C-8AAC-A66F4A0431FB}" type="parTrans" cxnId="{A0DF6CBF-77E9-7744-A9E1-FD2619F223C9}">
      <dgm:prSet/>
      <dgm:spPr/>
      <dgm:t>
        <a:bodyPr/>
        <a:lstStyle/>
        <a:p>
          <a:endParaRPr lang="en-US"/>
        </a:p>
      </dgm:t>
    </dgm:pt>
    <dgm:pt modelId="{C65EEE4D-E124-5748-AAA3-E14DAD8B2E37}" type="pres">
      <dgm:prSet presAssocID="{60574A6F-7564-C448-BC90-656B3AEAFCA4}" presName="Name0" presStyleCnt="0">
        <dgm:presLayoutVars>
          <dgm:dir/>
          <dgm:animLvl val="lvl"/>
          <dgm:resizeHandles val="exact"/>
        </dgm:presLayoutVars>
      </dgm:prSet>
      <dgm:spPr/>
      <dgm:t>
        <a:bodyPr/>
        <a:lstStyle/>
        <a:p>
          <a:endParaRPr lang="en-US"/>
        </a:p>
      </dgm:t>
    </dgm:pt>
    <dgm:pt modelId="{E63D75B1-F08A-204D-A456-72A49302F19D}" type="pres">
      <dgm:prSet presAssocID="{984E528D-FC51-A04D-B370-773B6F2D6B06}" presName="linNode" presStyleCnt="0"/>
      <dgm:spPr/>
    </dgm:pt>
    <dgm:pt modelId="{7303F1BD-E0D9-2A4D-AF5D-07B8F5791DE7}" type="pres">
      <dgm:prSet presAssocID="{984E528D-FC51-A04D-B370-773B6F2D6B06}" presName="parentText" presStyleLbl="node1" presStyleIdx="0" presStyleCnt="3" custScaleX="87991" custLinFactNeighborX="9479" custLinFactNeighborY="-151">
        <dgm:presLayoutVars>
          <dgm:chMax val="1"/>
          <dgm:bulletEnabled val="1"/>
        </dgm:presLayoutVars>
      </dgm:prSet>
      <dgm:spPr/>
      <dgm:t>
        <a:bodyPr/>
        <a:lstStyle/>
        <a:p>
          <a:endParaRPr lang="en-US"/>
        </a:p>
      </dgm:t>
    </dgm:pt>
    <dgm:pt modelId="{C47AF067-9F24-A64C-93A0-2AF301DB6162}" type="pres">
      <dgm:prSet presAssocID="{984E528D-FC51-A04D-B370-773B6F2D6B06}" presName="descendantText" presStyleLbl="alignAccFollowNode1" presStyleIdx="0" presStyleCnt="3" custScaleX="166896">
        <dgm:presLayoutVars>
          <dgm:bulletEnabled val="1"/>
        </dgm:presLayoutVars>
      </dgm:prSet>
      <dgm:spPr/>
      <dgm:t>
        <a:bodyPr/>
        <a:lstStyle/>
        <a:p>
          <a:endParaRPr lang="en-US"/>
        </a:p>
      </dgm:t>
    </dgm:pt>
    <dgm:pt modelId="{EF80F292-E4D7-614A-8745-E0BA37D8B309}" type="pres">
      <dgm:prSet presAssocID="{2A724FCB-2762-CC41-90B7-BB0B133DD6CB}" presName="sp" presStyleCnt="0"/>
      <dgm:spPr/>
    </dgm:pt>
    <dgm:pt modelId="{33C38369-E30A-1544-AC4F-45FD348AC7EE}" type="pres">
      <dgm:prSet presAssocID="{0750055E-7E6D-8A41-80DA-FEDA77DA0107}" presName="linNode" presStyleCnt="0"/>
      <dgm:spPr/>
    </dgm:pt>
    <dgm:pt modelId="{2800E233-9213-174E-B181-B3ED74D3546A}" type="pres">
      <dgm:prSet presAssocID="{0750055E-7E6D-8A41-80DA-FEDA77DA0107}" presName="parentText" presStyleLbl="node1" presStyleIdx="1" presStyleCnt="3" custScaleX="87991" custLinFactNeighborX="9479" custLinFactNeighborY="-151">
        <dgm:presLayoutVars>
          <dgm:chMax val="1"/>
          <dgm:bulletEnabled val="1"/>
        </dgm:presLayoutVars>
      </dgm:prSet>
      <dgm:spPr/>
      <dgm:t>
        <a:bodyPr/>
        <a:lstStyle/>
        <a:p>
          <a:endParaRPr lang="en-US"/>
        </a:p>
      </dgm:t>
    </dgm:pt>
    <dgm:pt modelId="{E13DF35A-E643-C443-918E-8E7EC97DBF34}" type="pres">
      <dgm:prSet presAssocID="{0750055E-7E6D-8A41-80DA-FEDA77DA0107}" presName="descendantText" presStyleLbl="alignAccFollowNode1" presStyleIdx="1" presStyleCnt="3" custScaleX="166896">
        <dgm:presLayoutVars>
          <dgm:bulletEnabled val="1"/>
        </dgm:presLayoutVars>
      </dgm:prSet>
      <dgm:spPr/>
      <dgm:t>
        <a:bodyPr/>
        <a:lstStyle/>
        <a:p>
          <a:endParaRPr lang="en-US"/>
        </a:p>
      </dgm:t>
    </dgm:pt>
    <dgm:pt modelId="{2F5DBC3C-83F0-0E43-BEE6-7FA5C80B2314}" type="pres">
      <dgm:prSet presAssocID="{1DF7FB86-E42E-C445-B586-8D599C4C860A}" presName="sp" presStyleCnt="0"/>
      <dgm:spPr/>
    </dgm:pt>
    <dgm:pt modelId="{32EB2C8B-00DB-ED4B-A9EE-069BE783DAC0}" type="pres">
      <dgm:prSet presAssocID="{41ACE632-333C-A745-8D26-E763A5B4674E}" presName="linNode" presStyleCnt="0"/>
      <dgm:spPr/>
    </dgm:pt>
    <dgm:pt modelId="{1CB25EFC-98FD-8B40-B262-23109673B4C5}" type="pres">
      <dgm:prSet presAssocID="{41ACE632-333C-A745-8D26-E763A5B4674E}" presName="parentText" presStyleLbl="node1" presStyleIdx="2" presStyleCnt="3" custScaleX="87991" custLinFactNeighborX="9479" custLinFactNeighborY="-152">
        <dgm:presLayoutVars>
          <dgm:chMax val="1"/>
          <dgm:bulletEnabled val="1"/>
        </dgm:presLayoutVars>
      </dgm:prSet>
      <dgm:spPr/>
      <dgm:t>
        <a:bodyPr/>
        <a:lstStyle/>
        <a:p>
          <a:endParaRPr lang="en-US"/>
        </a:p>
      </dgm:t>
    </dgm:pt>
    <dgm:pt modelId="{46DE72A0-4012-B34B-A65F-1045935A11AA}" type="pres">
      <dgm:prSet presAssocID="{41ACE632-333C-A745-8D26-E763A5B4674E}" presName="descendantText" presStyleLbl="alignAccFollowNode1" presStyleIdx="2" presStyleCnt="3" custScaleX="166896">
        <dgm:presLayoutVars>
          <dgm:bulletEnabled val="1"/>
        </dgm:presLayoutVars>
      </dgm:prSet>
      <dgm:spPr/>
      <dgm:t>
        <a:bodyPr/>
        <a:lstStyle/>
        <a:p>
          <a:endParaRPr lang="en-US"/>
        </a:p>
      </dgm:t>
    </dgm:pt>
  </dgm:ptLst>
  <dgm:cxnLst>
    <dgm:cxn modelId="{4F62DE27-5B82-435C-A8E9-F6E5D81A495D}" type="presOf" srcId="{0750055E-7E6D-8A41-80DA-FEDA77DA0107}" destId="{2800E233-9213-174E-B181-B3ED74D3546A}" srcOrd="0" destOrd="0" presId="urn:microsoft.com/office/officeart/2005/8/layout/vList5"/>
    <dgm:cxn modelId="{2ED91D98-623B-4E80-96BC-10F222D15DA9}" type="presOf" srcId="{5E8C5CE6-1F77-094D-BB59-2F26DF10C325}" destId="{C47AF067-9F24-A64C-93A0-2AF301DB6162}" srcOrd="0" destOrd="0" presId="urn:microsoft.com/office/officeart/2005/8/layout/vList5"/>
    <dgm:cxn modelId="{3564FB2F-063B-B540-81CD-619323793AA9}" srcId="{984E528D-FC51-A04D-B370-773B6F2D6B06}" destId="{5E8C5CE6-1F77-094D-BB59-2F26DF10C325}" srcOrd="0" destOrd="0" parTransId="{7E06368D-79E5-7641-95F5-55D457924D2B}" sibTransId="{A18E863F-C6A8-E04D-8BE2-C724220AE5D0}"/>
    <dgm:cxn modelId="{FBB00473-0003-194E-9BC8-EDDC374D472B}" srcId="{60574A6F-7564-C448-BC90-656B3AEAFCA4}" destId="{41ACE632-333C-A745-8D26-E763A5B4674E}" srcOrd="2" destOrd="0" parTransId="{24E2A35E-DF63-4D47-98C2-959D7ACE38B2}" sibTransId="{8E0CB856-7A62-6A45-80C2-86EBAAED854A}"/>
    <dgm:cxn modelId="{A420804E-A250-4847-B62D-F273AA642B51}" srcId="{60574A6F-7564-C448-BC90-656B3AEAFCA4}" destId="{0750055E-7E6D-8A41-80DA-FEDA77DA0107}" srcOrd="1" destOrd="0" parTransId="{765AB591-C65D-5C46-88AD-6F5E2255A6A8}" sibTransId="{1DF7FB86-E42E-C445-B586-8D599C4C860A}"/>
    <dgm:cxn modelId="{8DDC4357-656C-41B9-8442-C5C1DE210C43}" type="presOf" srcId="{984E528D-FC51-A04D-B370-773B6F2D6B06}" destId="{7303F1BD-E0D9-2A4D-AF5D-07B8F5791DE7}" srcOrd="0" destOrd="0" presId="urn:microsoft.com/office/officeart/2005/8/layout/vList5"/>
    <dgm:cxn modelId="{000CC2BC-109D-4D0C-B176-663BE396C9FD}" type="presOf" srcId="{54F0CEF1-94A9-FE43-8265-F472D2BCEDE9}" destId="{E13DF35A-E643-C443-918E-8E7EC97DBF34}" srcOrd="0" destOrd="0" presId="urn:microsoft.com/office/officeart/2005/8/layout/vList5"/>
    <dgm:cxn modelId="{2FBA4BA1-EDDC-46E0-AC07-A3C680A7BDCA}" type="presOf" srcId="{41ACE632-333C-A745-8D26-E763A5B4674E}" destId="{1CB25EFC-98FD-8B40-B262-23109673B4C5}" srcOrd="0" destOrd="0" presId="urn:microsoft.com/office/officeart/2005/8/layout/vList5"/>
    <dgm:cxn modelId="{643307A7-0D16-414E-972F-30BACE7515E7}" type="presOf" srcId="{60574A6F-7564-C448-BC90-656B3AEAFCA4}" destId="{C65EEE4D-E124-5748-AAA3-E14DAD8B2E37}" srcOrd="0" destOrd="0" presId="urn:microsoft.com/office/officeart/2005/8/layout/vList5"/>
    <dgm:cxn modelId="{A0DF6CBF-77E9-7744-A9E1-FD2619F223C9}" srcId="{60574A6F-7564-C448-BC90-656B3AEAFCA4}" destId="{984E528D-FC51-A04D-B370-773B6F2D6B06}" srcOrd="0" destOrd="0" parTransId="{A2FA5F54-DB66-9B4C-8AAC-A66F4A0431FB}" sibTransId="{2A724FCB-2762-CC41-90B7-BB0B133DD6CB}"/>
    <dgm:cxn modelId="{7C83436C-8B70-4D41-93B6-C47E0FB536DF}" type="presOf" srcId="{6E640619-10CA-CE4A-9049-ADD626143504}" destId="{46DE72A0-4012-B34B-A65F-1045935A11AA}" srcOrd="0" destOrd="0" presId="urn:microsoft.com/office/officeart/2005/8/layout/vList5"/>
    <dgm:cxn modelId="{8EB5A8FE-0521-2949-811D-3169195E9C5E}" srcId="{0750055E-7E6D-8A41-80DA-FEDA77DA0107}" destId="{54F0CEF1-94A9-FE43-8265-F472D2BCEDE9}" srcOrd="0" destOrd="0" parTransId="{01C18E3F-A2AB-4547-B418-60CF68C7434E}" sibTransId="{9D892780-D53C-C946-B53B-FD6D2121F319}"/>
    <dgm:cxn modelId="{A7BF4966-92B5-8847-8143-F9583382368F}" srcId="{41ACE632-333C-A745-8D26-E763A5B4674E}" destId="{6E640619-10CA-CE4A-9049-ADD626143504}" srcOrd="0" destOrd="0" parTransId="{9CFE7E1B-6708-E94A-8413-20FFF40E3BBA}" sibTransId="{3B00C314-F8FE-D844-B8B3-D661E2958420}"/>
    <dgm:cxn modelId="{B93CD4E4-46DB-452A-8EFB-2C20E9E0392B}" type="presParOf" srcId="{C65EEE4D-E124-5748-AAA3-E14DAD8B2E37}" destId="{E63D75B1-F08A-204D-A456-72A49302F19D}" srcOrd="0" destOrd="0" presId="urn:microsoft.com/office/officeart/2005/8/layout/vList5"/>
    <dgm:cxn modelId="{8A1B44CC-7066-48C9-B6BA-D11F2A387174}" type="presParOf" srcId="{E63D75B1-F08A-204D-A456-72A49302F19D}" destId="{7303F1BD-E0D9-2A4D-AF5D-07B8F5791DE7}" srcOrd="0" destOrd="0" presId="urn:microsoft.com/office/officeart/2005/8/layout/vList5"/>
    <dgm:cxn modelId="{37E3A6B4-4A28-4F8A-B516-FE7D7BF4FE89}" type="presParOf" srcId="{E63D75B1-F08A-204D-A456-72A49302F19D}" destId="{C47AF067-9F24-A64C-93A0-2AF301DB6162}" srcOrd="1" destOrd="0" presId="urn:microsoft.com/office/officeart/2005/8/layout/vList5"/>
    <dgm:cxn modelId="{EEF25281-F43D-4C5F-B2D7-49D3840A472C}" type="presParOf" srcId="{C65EEE4D-E124-5748-AAA3-E14DAD8B2E37}" destId="{EF80F292-E4D7-614A-8745-E0BA37D8B309}" srcOrd="1" destOrd="0" presId="urn:microsoft.com/office/officeart/2005/8/layout/vList5"/>
    <dgm:cxn modelId="{9C0DE0B6-7467-42D6-A3FD-66951F4E41DA}" type="presParOf" srcId="{C65EEE4D-E124-5748-AAA3-E14DAD8B2E37}" destId="{33C38369-E30A-1544-AC4F-45FD348AC7EE}" srcOrd="2" destOrd="0" presId="urn:microsoft.com/office/officeart/2005/8/layout/vList5"/>
    <dgm:cxn modelId="{A72D280B-E891-4038-8F13-20A84E381F83}" type="presParOf" srcId="{33C38369-E30A-1544-AC4F-45FD348AC7EE}" destId="{2800E233-9213-174E-B181-B3ED74D3546A}" srcOrd="0" destOrd="0" presId="urn:microsoft.com/office/officeart/2005/8/layout/vList5"/>
    <dgm:cxn modelId="{6E0FA8ED-2B51-46A4-871D-2BADFA099DE9}" type="presParOf" srcId="{33C38369-E30A-1544-AC4F-45FD348AC7EE}" destId="{E13DF35A-E643-C443-918E-8E7EC97DBF34}" srcOrd="1" destOrd="0" presId="urn:microsoft.com/office/officeart/2005/8/layout/vList5"/>
    <dgm:cxn modelId="{77B8C645-7587-4B70-A42A-B7F4EDD86DF9}" type="presParOf" srcId="{C65EEE4D-E124-5748-AAA3-E14DAD8B2E37}" destId="{2F5DBC3C-83F0-0E43-BEE6-7FA5C80B2314}" srcOrd="3" destOrd="0" presId="urn:microsoft.com/office/officeart/2005/8/layout/vList5"/>
    <dgm:cxn modelId="{70ECF90C-9D40-4762-86D1-FF9E8D269E11}" type="presParOf" srcId="{C65EEE4D-E124-5748-AAA3-E14DAD8B2E37}" destId="{32EB2C8B-00DB-ED4B-A9EE-069BE783DAC0}" srcOrd="4" destOrd="0" presId="urn:microsoft.com/office/officeart/2005/8/layout/vList5"/>
    <dgm:cxn modelId="{86374E8E-F5FE-4013-8CC5-9CF4525F4411}" type="presParOf" srcId="{32EB2C8B-00DB-ED4B-A9EE-069BE783DAC0}" destId="{1CB25EFC-98FD-8B40-B262-23109673B4C5}" srcOrd="0" destOrd="0" presId="urn:microsoft.com/office/officeart/2005/8/layout/vList5"/>
    <dgm:cxn modelId="{2E492A96-BE94-4DA5-A6C2-5D93263BCE09}" type="presParOf" srcId="{32EB2C8B-00DB-ED4B-A9EE-069BE783DAC0}" destId="{46DE72A0-4012-B34B-A65F-1045935A11A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7AE44-404F-DC49-8D67-FA9638C17DA6}">
      <dsp:nvSpPr>
        <dsp:cNvPr id="0" name=""/>
        <dsp:cNvSpPr/>
      </dsp:nvSpPr>
      <dsp:spPr>
        <a:xfrm>
          <a:off x="42" y="1062756"/>
          <a:ext cx="4023605" cy="1601447"/>
        </a:xfrm>
        <a:prstGeom prst="rect">
          <a:avLst/>
        </a:prstGeom>
        <a:solidFill>
          <a:srgbClr val="005148"/>
        </a:solidFill>
        <a:ln w="6350" cap="rnd" cmpd="sng" algn="ctr">
          <a:solidFill>
            <a:schemeClr val="tx1"/>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34264" tIns="191008" rIns="334264" bIns="191008" numCol="1" spcCol="1270" anchor="ctr" anchorCtr="0">
          <a:noAutofit/>
        </a:bodyPr>
        <a:lstStyle/>
        <a:p>
          <a:pPr lvl="0" algn="ctr" defTabSz="2089150" rtl="0">
            <a:lnSpc>
              <a:spcPct val="90000"/>
            </a:lnSpc>
            <a:spcBef>
              <a:spcPct val="0"/>
            </a:spcBef>
            <a:spcAft>
              <a:spcPct val="35000"/>
            </a:spcAft>
          </a:pPr>
          <a:r>
            <a:rPr lang="en-US" sz="4700" kern="1200" dirty="0" smtClean="0">
              <a:latin typeface="Franklin Gothic Medium"/>
              <a:cs typeface="Franklin Gothic Medium"/>
            </a:rPr>
            <a:t>Socialized Medicine</a:t>
          </a:r>
          <a:endParaRPr lang="en-US" sz="4700" kern="1200" dirty="0">
            <a:latin typeface="Franklin Gothic Medium"/>
            <a:cs typeface="Franklin Gothic Medium"/>
          </a:endParaRPr>
        </a:p>
      </dsp:txBody>
      <dsp:txXfrm>
        <a:off x="42" y="1062756"/>
        <a:ext cx="4023605" cy="1601447"/>
      </dsp:txXfrm>
    </dsp:sp>
    <dsp:sp modelId="{21E5BA8D-D804-5A44-864F-B3F0C3F12398}">
      <dsp:nvSpPr>
        <dsp:cNvPr id="0" name=""/>
        <dsp:cNvSpPr/>
      </dsp:nvSpPr>
      <dsp:spPr>
        <a:xfrm>
          <a:off x="42" y="2664203"/>
          <a:ext cx="4023605" cy="2064240"/>
        </a:xfrm>
        <a:prstGeom prst="rect">
          <a:avLst/>
        </a:prstGeom>
        <a:solidFill>
          <a:schemeClr val="bg1"/>
        </a:solidFill>
        <a:ln w="6350" cap="rnd" cmpd="sng" algn="ctr">
          <a:solidFill>
            <a:srgbClr val="0033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ts val="1200"/>
            </a:spcAft>
            <a:buChar char="••"/>
          </a:pPr>
          <a:r>
            <a:rPr lang="en-US" sz="2800" kern="1200" smtClean="0">
              <a:latin typeface="Franklin Gothic Book"/>
              <a:cs typeface="Franklin Gothic Book"/>
            </a:rPr>
            <a:t>Publicly financed</a:t>
          </a:r>
          <a:endParaRPr lang="en-US" sz="2800" kern="1200">
            <a:latin typeface="Franklin Gothic Book"/>
            <a:cs typeface="Franklin Gothic Book"/>
          </a:endParaRPr>
        </a:p>
        <a:p>
          <a:pPr marL="285750" lvl="1" indent="-285750" algn="l" defTabSz="1244600" rtl="0">
            <a:lnSpc>
              <a:spcPct val="90000"/>
            </a:lnSpc>
            <a:spcBef>
              <a:spcPct val="0"/>
            </a:spcBef>
            <a:spcAft>
              <a:spcPts val="1200"/>
            </a:spcAft>
            <a:buChar char="••"/>
          </a:pPr>
          <a:r>
            <a:rPr lang="en-US" sz="2800" kern="1200" smtClean="0">
              <a:latin typeface="Franklin Gothic Book"/>
              <a:cs typeface="Franklin Gothic Book"/>
            </a:rPr>
            <a:t>Publicly owned</a:t>
          </a:r>
          <a:endParaRPr lang="en-US" sz="2800" kern="1200">
            <a:latin typeface="Franklin Gothic Book"/>
            <a:cs typeface="Franklin Gothic Book"/>
          </a:endParaRPr>
        </a:p>
      </dsp:txBody>
      <dsp:txXfrm>
        <a:off x="42" y="2664203"/>
        <a:ext cx="4023605" cy="2064240"/>
      </dsp:txXfrm>
    </dsp:sp>
    <dsp:sp modelId="{6EEE8AD8-7670-8F40-BE5B-8914C22EA4D9}">
      <dsp:nvSpPr>
        <dsp:cNvPr id="0" name=""/>
        <dsp:cNvSpPr/>
      </dsp:nvSpPr>
      <dsp:spPr>
        <a:xfrm>
          <a:off x="4586952" y="1062756"/>
          <a:ext cx="4023605" cy="1601447"/>
        </a:xfrm>
        <a:prstGeom prst="rect">
          <a:avLst/>
        </a:prstGeom>
        <a:solidFill>
          <a:srgbClr val="005148"/>
        </a:solidFill>
        <a:ln w="6350" cap="rnd" cmpd="sng" algn="ctr">
          <a:solidFill>
            <a:schemeClr val="tx1"/>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34264" tIns="191008" rIns="334264" bIns="191008" numCol="1" spcCol="1270" anchor="ctr" anchorCtr="0">
          <a:noAutofit/>
        </a:bodyPr>
        <a:lstStyle/>
        <a:p>
          <a:pPr lvl="0" algn="ctr" defTabSz="2089150" rtl="0">
            <a:lnSpc>
              <a:spcPct val="90000"/>
            </a:lnSpc>
            <a:spcBef>
              <a:spcPct val="0"/>
            </a:spcBef>
            <a:spcAft>
              <a:spcPct val="35000"/>
            </a:spcAft>
          </a:pPr>
          <a:r>
            <a:rPr lang="en-US" sz="4700" kern="1200" dirty="0" smtClean="0">
              <a:latin typeface="Franklin Gothic Medium"/>
              <a:cs typeface="Franklin Gothic Medium"/>
            </a:rPr>
            <a:t>Single-Payer System</a:t>
          </a:r>
          <a:endParaRPr lang="en-US" sz="4700" kern="1200" dirty="0">
            <a:latin typeface="Franklin Gothic Medium"/>
            <a:cs typeface="Franklin Gothic Medium"/>
          </a:endParaRPr>
        </a:p>
      </dsp:txBody>
      <dsp:txXfrm>
        <a:off x="4586952" y="1062756"/>
        <a:ext cx="4023605" cy="1601447"/>
      </dsp:txXfrm>
    </dsp:sp>
    <dsp:sp modelId="{8B4B5867-5AB4-2B4F-BFDA-BE3789D61182}">
      <dsp:nvSpPr>
        <dsp:cNvPr id="0" name=""/>
        <dsp:cNvSpPr/>
      </dsp:nvSpPr>
      <dsp:spPr>
        <a:xfrm>
          <a:off x="4586952" y="2664203"/>
          <a:ext cx="4023605" cy="2064240"/>
        </a:xfrm>
        <a:prstGeom prst="rect">
          <a:avLst/>
        </a:prstGeom>
        <a:solidFill>
          <a:schemeClr val="bg1"/>
        </a:solidFill>
        <a:ln w="6350" cap="rnd" cmpd="sng" algn="ctr">
          <a:solidFill>
            <a:srgbClr val="003300">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ts val="1200"/>
            </a:spcAft>
            <a:buChar char="••"/>
          </a:pPr>
          <a:r>
            <a:rPr lang="en-US" sz="2800" kern="1200" smtClean="0">
              <a:latin typeface="Franklin Gothic Book"/>
              <a:cs typeface="Franklin Gothic Book"/>
            </a:rPr>
            <a:t>Publicly financed</a:t>
          </a:r>
          <a:endParaRPr lang="en-US" sz="2800" kern="1200">
            <a:latin typeface="Franklin Gothic Book"/>
            <a:cs typeface="Franklin Gothic Book"/>
          </a:endParaRPr>
        </a:p>
        <a:p>
          <a:pPr marL="285750" lvl="1" indent="-285750" algn="l" defTabSz="1244600" rtl="0">
            <a:lnSpc>
              <a:spcPct val="90000"/>
            </a:lnSpc>
            <a:spcBef>
              <a:spcPct val="0"/>
            </a:spcBef>
            <a:spcAft>
              <a:spcPts val="1200"/>
            </a:spcAft>
            <a:buChar char="••"/>
          </a:pPr>
          <a:r>
            <a:rPr lang="en-US" sz="2800" kern="1200" smtClean="0">
              <a:latin typeface="Franklin Gothic Book"/>
              <a:cs typeface="Franklin Gothic Book"/>
            </a:rPr>
            <a:t>Privately owned (delivered)</a:t>
          </a:r>
          <a:endParaRPr lang="en-US" sz="2800" kern="1200">
            <a:latin typeface="Franklin Gothic Book"/>
            <a:cs typeface="Franklin Gothic Book"/>
          </a:endParaRPr>
        </a:p>
      </dsp:txBody>
      <dsp:txXfrm>
        <a:off x="4586952" y="2664203"/>
        <a:ext cx="4023605" cy="2064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E9100-C119-2046-8C3C-36CF2F4EBD9E}">
      <dsp:nvSpPr>
        <dsp:cNvPr id="0" name=""/>
        <dsp:cNvSpPr/>
      </dsp:nvSpPr>
      <dsp:spPr>
        <a:xfrm>
          <a:off x="0" y="442195"/>
          <a:ext cx="4652294" cy="1482974"/>
        </a:xfrm>
        <a:prstGeom prst="roundRect">
          <a:avLst/>
        </a:prstGeom>
        <a:solidFill>
          <a:srgbClr val="005148"/>
        </a:solidFill>
        <a:ln>
          <a:solidFill>
            <a:schemeClr val="bg1"/>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Franklin Gothic Book"/>
              <a:cs typeface="Franklin Gothic Book"/>
            </a:rPr>
            <a:t>62% of bankruptcies are due to medical expenses</a:t>
          </a:r>
          <a:endParaRPr lang="en-US" sz="2800" kern="1200" dirty="0">
            <a:latin typeface="Franklin Gothic Book"/>
            <a:cs typeface="Franklin Gothic Book"/>
          </a:endParaRPr>
        </a:p>
      </dsp:txBody>
      <dsp:txXfrm>
        <a:off x="72393" y="514588"/>
        <a:ext cx="4507508" cy="1338188"/>
      </dsp:txXfrm>
    </dsp:sp>
    <dsp:sp modelId="{4F57B14C-CC26-D541-A575-E7245056E7F4}">
      <dsp:nvSpPr>
        <dsp:cNvPr id="0" name=""/>
        <dsp:cNvSpPr/>
      </dsp:nvSpPr>
      <dsp:spPr>
        <a:xfrm>
          <a:off x="0" y="2125600"/>
          <a:ext cx="4652294" cy="1482974"/>
        </a:xfrm>
        <a:prstGeom prst="roundRect">
          <a:avLst/>
        </a:prstGeom>
        <a:solidFill>
          <a:srgbClr val="005148"/>
        </a:solidFill>
        <a:ln>
          <a:solidFill>
            <a:schemeClr val="bg1"/>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Franklin Gothic Book"/>
              <a:cs typeface="Franklin Gothic Book"/>
            </a:rPr>
            <a:t>Over 75% of the medically bankrupt </a:t>
          </a:r>
          <a:r>
            <a:rPr lang="en-US" sz="2800" i="1" kern="1200" dirty="0" smtClean="0">
              <a:latin typeface="Franklin Gothic Book"/>
              <a:cs typeface="Franklin Gothic Book"/>
            </a:rPr>
            <a:t>had insurance </a:t>
          </a:r>
          <a:r>
            <a:rPr lang="en-US" sz="2800" kern="1200" dirty="0" smtClean="0">
              <a:latin typeface="Franklin Gothic Book"/>
              <a:cs typeface="Franklin Gothic Book"/>
            </a:rPr>
            <a:t>at the onset of their illness</a:t>
          </a:r>
          <a:endParaRPr lang="en-US" sz="2800" kern="1200" dirty="0">
            <a:latin typeface="Franklin Gothic Book"/>
            <a:cs typeface="Franklin Gothic Book"/>
          </a:endParaRPr>
        </a:p>
      </dsp:txBody>
      <dsp:txXfrm>
        <a:off x="72393" y="2197993"/>
        <a:ext cx="4507508" cy="1338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B494B-0407-5F49-AD18-E414CF77F950}">
      <dsp:nvSpPr>
        <dsp:cNvPr id="0" name=""/>
        <dsp:cNvSpPr/>
      </dsp:nvSpPr>
      <dsp:spPr>
        <a:xfrm>
          <a:off x="0" y="0"/>
          <a:ext cx="7383780" cy="1357788"/>
        </a:xfrm>
        <a:prstGeom prst="roundRect">
          <a:avLst>
            <a:gd name="adj" fmla="val 10000"/>
          </a:avLst>
        </a:prstGeom>
        <a:solidFill>
          <a:schemeClr val="accent1">
            <a:lumMod val="50000"/>
          </a:schemeClr>
        </a:solidFill>
        <a:ln>
          <a:solidFill>
            <a:srgbClr val="17131D"/>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ts val="0"/>
            </a:spcAft>
          </a:pPr>
          <a:r>
            <a:rPr lang="en-US" sz="2800" kern="1200" dirty="0" smtClean="0">
              <a:latin typeface="Franklin Gothic Book"/>
              <a:cs typeface="Franklin Gothic Book"/>
            </a:rPr>
            <a:t>Hospitals &amp; clinics now bill</a:t>
          </a:r>
        </a:p>
        <a:p>
          <a:pPr lvl="0" algn="l" defTabSz="1244600" rtl="0">
            <a:lnSpc>
              <a:spcPct val="90000"/>
            </a:lnSpc>
            <a:spcBef>
              <a:spcPct val="0"/>
            </a:spcBef>
            <a:spcAft>
              <a:spcPts val="0"/>
            </a:spcAft>
          </a:pPr>
          <a:r>
            <a:rPr lang="en-US" sz="2800" kern="1200" dirty="0" smtClean="0">
              <a:latin typeface="Franklin Gothic Book"/>
              <a:cs typeface="Franklin Gothic Book"/>
            </a:rPr>
            <a:t>more than 1,000 payers (insurers)</a:t>
          </a:r>
          <a:endParaRPr lang="en-US" sz="2800" kern="1200" dirty="0">
            <a:latin typeface="Franklin Gothic Book"/>
            <a:cs typeface="Franklin Gothic Book"/>
          </a:endParaRPr>
        </a:p>
      </dsp:txBody>
      <dsp:txXfrm>
        <a:off x="39768" y="39768"/>
        <a:ext cx="5918620" cy="1278252"/>
      </dsp:txXfrm>
    </dsp:sp>
    <dsp:sp modelId="{DF89F5E4-0593-9F41-8278-05B9F7683305}">
      <dsp:nvSpPr>
        <dsp:cNvPr id="0" name=""/>
        <dsp:cNvSpPr/>
      </dsp:nvSpPr>
      <dsp:spPr>
        <a:xfrm>
          <a:off x="623156" y="1487358"/>
          <a:ext cx="7440487" cy="1551246"/>
        </a:xfrm>
        <a:prstGeom prst="roundRect">
          <a:avLst>
            <a:gd name="adj" fmla="val 10000"/>
          </a:avLst>
        </a:prstGeom>
        <a:solidFill>
          <a:schemeClr val="accent1">
            <a:lumMod val="50000"/>
          </a:schemeClr>
        </a:solidFill>
        <a:ln>
          <a:solidFill>
            <a:srgbClr val="17131D"/>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ts val="0"/>
            </a:spcAft>
          </a:pPr>
          <a:r>
            <a:rPr lang="en-US" sz="2800" kern="1200" dirty="0" smtClean="0">
              <a:latin typeface="Franklin Gothic Book"/>
              <a:cs typeface="Franklin Gothic Book"/>
            </a:rPr>
            <a:t>In a single-payer system, </a:t>
          </a:r>
        </a:p>
        <a:p>
          <a:pPr lvl="0" algn="l" defTabSz="1244600" rtl="0">
            <a:lnSpc>
              <a:spcPct val="90000"/>
            </a:lnSpc>
            <a:spcBef>
              <a:spcPct val="0"/>
            </a:spcBef>
            <a:spcAft>
              <a:spcPts val="0"/>
            </a:spcAft>
          </a:pPr>
          <a:r>
            <a:rPr lang="en-US" sz="2800" i="1" kern="1200" dirty="0" smtClean="0">
              <a:latin typeface="Franklin Gothic Book"/>
              <a:cs typeface="Franklin Gothic Book"/>
            </a:rPr>
            <a:t>there would be no private health insurance </a:t>
          </a:r>
          <a:r>
            <a:rPr lang="en-US" sz="2800" i="0" kern="1200" dirty="0" smtClean="0">
              <a:latin typeface="Franklin Gothic Book"/>
              <a:cs typeface="Franklin Gothic Book"/>
            </a:rPr>
            <a:t>for items covered by the single-payer</a:t>
          </a:r>
          <a:endParaRPr lang="en-US" sz="2800" i="0" kern="1200" dirty="0">
            <a:latin typeface="Franklin Gothic Book"/>
            <a:cs typeface="Franklin Gothic Book"/>
          </a:endParaRPr>
        </a:p>
      </dsp:txBody>
      <dsp:txXfrm>
        <a:off x="668590" y="1532792"/>
        <a:ext cx="5803764" cy="1460378"/>
      </dsp:txXfrm>
    </dsp:sp>
    <dsp:sp modelId="{7B5F221A-2A80-AC46-922F-57A8C7B1E17D}">
      <dsp:nvSpPr>
        <dsp:cNvPr id="0" name=""/>
        <dsp:cNvSpPr/>
      </dsp:nvSpPr>
      <dsp:spPr>
        <a:xfrm>
          <a:off x="1303019" y="3168174"/>
          <a:ext cx="7383780" cy="1357788"/>
        </a:xfrm>
        <a:prstGeom prst="roundRect">
          <a:avLst>
            <a:gd name="adj" fmla="val 10000"/>
          </a:avLst>
        </a:prstGeom>
        <a:solidFill>
          <a:schemeClr val="accent1">
            <a:lumMod val="50000"/>
          </a:schemeClr>
        </a:solidFill>
        <a:ln>
          <a:solidFill>
            <a:srgbClr val="17131D"/>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ts val="0"/>
            </a:spcAft>
          </a:pPr>
          <a:r>
            <a:rPr lang="en-US" sz="2800" kern="1200" dirty="0" smtClean="0">
              <a:latin typeface="Franklin Gothic Book"/>
              <a:cs typeface="Franklin Gothic Book"/>
            </a:rPr>
            <a:t>Recovery of $400 billion annually due to drastically reduced administrative costs</a:t>
          </a:r>
          <a:endParaRPr lang="en-US" sz="2800" kern="1200" dirty="0">
            <a:latin typeface="Franklin Gothic Book"/>
            <a:cs typeface="Franklin Gothic Book"/>
          </a:endParaRPr>
        </a:p>
      </dsp:txBody>
      <dsp:txXfrm>
        <a:off x="1342787" y="3207942"/>
        <a:ext cx="5770171" cy="1278252"/>
      </dsp:txXfrm>
    </dsp:sp>
    <dsp:sp modelId="{C43ED5D6-17FD-3E43-90C0-C16722DC1FE7}">
      <dsp:nvSpPr>
        <dsp:cNvPr id="0" name=""/>
        <dsp:cNvSpPr/>
      </dsp:nvSpPr>
      <dsp:spPr>
        <a:xfrm>
          <a:off x="6501217" y="1029656"/>
          <a:ext cx="882562" cy="882562"/>
        </a:xfrm>
        <a:prstGeom prst="downArrow">
          <a:avLst>
            <a:gd name="adj1" fmla="val 55000"/>
            <a:gd name="adj2" fmla="val 45000"/>
          </a:avLst>
        </a:prstGeom>
        <a:solidFill>
          <a:schemeClr val="bg1"/>
        </a:solidFill>
        <a:ln w="6350"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699793" y="1029656"/>
        <a:ext cx="485410" cy="664128"/>
      </dsp:txXfrm>
    </dsp:sp>
    <dsp:sp modelId="{0C7514FC-99B7-1248-B66F-7E9A1636B573}">
      <dsp:nvSpPr>
        <dsp:cNvPr id="0" name=""/>
        <dsp:cNvSpPr/>
      </dsp:nvSpPr>
      <dsp:spPr>
        <a:xfrm>
          <a:off x="7152727" y="2604691"/>
          <a:ext cx="882562" cy="882562"/>
        </a:xfrm>
        <a:prstGeom prst="downArrow">
          <a:avLst>
            <a:gd name="adj1" fmla="val 55000"/>
            <a:gd name="adj2" fmla="val 45000"/>
          </a:avLst>
        </a:prstGeom>
        <a:solidFill>
          <a:schemeClr val="bg1"/>
        </a:solidFill>
        <a:ln w="6350"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351303" y="2604691"/>
        <a:ext cx="485410" cy="664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14F5A-A672-9F4F-A6DC-293104683E18}">
      <dsp:nvSpPr>
        <dsp:cNvPr id="0" name=""/>
        <dsp:cNvSpPr/>
      </dsp:nvSpPr>
      <dsp:spPr>
        <a:xfrm>
          <a:off x="0" y="6102"/>
          <a:ext cx="3924842" cy="892800"/>
        </a:xfrm>
        <a:prstGeom prst="rect">
          <a:avLst/>
        </a:prstGeom>
        <a:solidFill>
          <a:schemeClr val="accent1">
            <a:lumMod val="50000"/>
          </a:schemeClr>
        </a:solidFill>
        <a:ln>
          <a:solidFill>
            <a:srgbClr val="17131D"/>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kern="1200" dirty="0" smtClean="0">
              <a:latin typeface="Franklin Gothic Medium"/>
              <a:cs typeface="Franklin Gothic Medium"/>
            </a:rPr>
            <a:t>Administrative spending comes from two sides:</a:t>
          </a:r>
          <a:endParaRPr lang="en-US" sz="2400" kern="1200" dirty="0">
            <a:latin typeface="Franklin Gothic Medium"/>
            <a:cs typeface="Franklin Gothic Medium"/>
          </a:endParaRPr>
        </a:p>
      </dsp:txBody>
      <dsp:txXfrm>
        <a:off x="0" y="6102"/>
        <a:ext cx="3924842" cy="892800"/>
      </dsp:txXfrm>
    </dsp:sp>
    <dsp:sp modelId="{958F0394-4EA1-5F4B-9347-1A66C23D020C}">
      <dsp:nvSpPr>
        <dsp:cNvPr id="0" name=""/>
        <dsp:cNvSpPr/>
      </dsp:nvSpPr>
      <dsp:spPr>
        <a:xfrm>
          <a:off x="0" y="878656"/>
          <a:ext cx="3924842" cy="1361520"/>
        </a:xfrm>
        <a:prstGeom prst="rect">
          <a:avLst/>
        </a:prstGeom>
        <a:solidFill>
          <a:schemeClr val="bg1"/>
        </a:solidFill>
        <a:ln w="6350"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latin typeface="Franklin Gothic Book"/>
              <a:cs typeface="Franklin Gothic Book"/>
            </a:rPr>
            <a:t>Providers</a:t>
          </a:r>
          <a:endParaRPr lang="en-US" sz="2800" kern="1200" dirty="0">
            <a:latin typeface="Franklin Gothic Book"/>
            <a:cs typeface="Franklin Gothic Book"/>
          </a:endParaRPr>
        </a:p>
        <a:p>
          <a:pPr marL="285750" lvl="1" indent="-285750" algn="l" defTabSz="1244600" rtl="0">
            <a:lnSpc>
              <a:spcPct val="90000"/>
            </a:lnSpc>
            <a:spcBef>
              <a:spcPct val="0"/>
            </a:spcBef>
            <a:spcAft>
              <a:spcPct val="15000"/>
            </a:spcAft>
            <a:buChar char="••"/>
          </a:pPr>
          <a:r>
            <a:rPr lang="en-US" sz="2800" kern="1200" smtClean="0">
              <a:latin typeface="Franklin Gothic Book"/>
              <a:cs typeface="Franklin Gothic Book"/>
            </a:rPr>
            <a:t>Payers</a:t>
          </a:r>
          <a:endParaRPr lang="en-US" sz="2800" kern="1200">
            <a:latin typeface="Franklin Gothic Book"/>
            <a:cs typeface="Franklin Gothic Book"/>
          </a:endParaRPr>
        </a:p>
      </dsp:txBody>
      <dsp:txXfrm>
        <a:off x="0" y="878656"/>
        <a:ext cx="3924842" cy="1361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14F5A-A672-9F4F-A6DC-293104683E18}">
      <dsp:nvSpPr>
        <dsp:cNvPr id="0" name=""/>
        <dsp:cNvSpPr/>
      </dsp:nvSpPr>
      <dsp:spPr>
        <a:xfrm>
          <a:off x="0" y="6102"/>
          <a:ext cx="3924842" cy="892800"/>
        </a:xfrm>
        <a:prstGeom prst="rect">
          <a:avLst/>
        </a:prstGeom>
        <a:solidFill>
          <a:schemeClr val="accent1">
            <a:lumMod val="50000"/>
          </a:schemeClr>
        </a:solidFill>
        <a:ln>
          <a:solidFill>
            <a:srgbClr val="17131D"/>
          </a:solid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hemeClr val="accent4"/>
        </a:lnRef>
        <a:fillRef idx="3">
          <a:schemeClr val="accent4"/>
        </a:fillRef>
        <a:effectRef idx="3">
          <a:schemeClr val="accent4"/>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kern="1200" dirty="0" smtClean="0">
              <a:latin typeface="Franklin Gothic Medium"/>
              <a:cs typeface="Franklin Gothic Medium"/>
            </a:rPr>
            <a:t>Administrative spending comes from two sides:</a:t>
          </a:r>
          <a:endParaRPr lang="en-US" sz="2400" kern="1200" dirty="0">
            <a:latin typeface="Franklin Gothic Medium"/>
            <a:cs typeface="Franklin Gothic Medium"/>
          </a:endParaRPr>
        </a:p>
      </dsp:txBody>
      <dsp:txXfrm>
        <a:off x="0" y="6102"/>
        <a:ext cx="3924842" cy="892800"/>
      </dsp:txXfrm>
    </dsp:sp>
    <dsp:sp modelId="{958F0394-4EA1-5F4B-9347-1A66C23D020C}">
      <dsp:nvSpPr>
        <dsp:cNvPr id="0" name=""/>
        <dsp:cNvSpPr/>
      </dsp:nvSpPr>
      <dsp:spPr>
        <a:xfrm>
          <a:off x="0" y="878656"/>
          <a:ext cx="3924842" cy="1361520"/>
        </a:xfrm>
        <a:prstGeom prst="rect">
          <a:avLst/>
        </a:prstGeom>
        <a:solidFill>
          <a:schemeClr val="bg1"/>
        </a:solidFill>
        <a:ln w="6350"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latin typeface="Franklin Gothic Book"/>
              <a:cs typeface="Franklin Gothic Book"/>
            </a:rPr>
            <a:t>Providers</a:t>
          </a:r>
          <a:endParaRPr lang="en-US" sz="2800" kern="1200" dirty="0">
            <a:latin typeface="Franklin Gothic Book"/>
            <a:cs typeface="Franklin Gothic Book"/>
          </a:endParaRPr>
        </a:p>
        <a:p>
          <a:pPr marL="285750" lvl="1" indent="-285750" algn="l" defTabSz="1244600" rtl="0">
            <a:lnSpc>
              <a:spcPct val="90000"/>
            </a:lnSpc>
            <a:spcBef>
              <a:spcPct val="0"/>
            </a:spcBef>
            <a:spcAft>
              <a:spcPct val="15000"/>
            </a:spcAft>
            <a:buChar char="••"/>
          </a:pPr>
          <a:r>
            <a:rPr lang="en-US" sz="2800" kern="1200" smtClean="0">
              <a:latin typeface="Franklin Gothic Book"/>
              <a:cs typeface="Franklin Gothic Book"/>
            </a:rPr>
            <a:t>Payers</a:t>
          </a:r>
          <a:endParaRPr lang="en-US" sz="2800" kern="1200">
            <a:latin typeface="Franklin Gothic Book"/>
            <a:cs typeface="Franklin Gothic Book"/>
          </a:endParaRPr>
        </a:p>
      </dsp:txBody>
      <dsp:txXfrm>
        <a:off x="0" y="878656"/>
        <a:ext cx="3924842" cy="1361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1AD7B-0ADB-3C49-BC18-F311B37B1422}">
      <dsp:nvSpPr>
        <dsp:cNvPr id="0" name=""/>
        <dsp:cNvSpPr/>
      </dsp:nvSpPr>
      <dsp:spPr>
        <a:xfrm>
          <a:off x="-5293772" y="-810740"/>
          <a:ext cx="6303696" cy="6303696"/>
        </a:xfrm>
        <a:prstGeom prst="blockArc">
          <a:avLst>
            <a:gd name="adj1" fmla="val 18900000"/>
            <a:gd name="adj2" fmla="val 2700000"/>
            <a:gd name="adj3" fmla="val 343"/>
          </a:avLst>
        </a:prstGeom>
        <a:noFill/>
        <a:ln w="6350" cap="rnd" cmpd="sng" algn="ctr">
          <a:solidFill>
            <a:srgbClr val="003300"/>
          </a:solidFill>
          <a:prstDash val="solid"/>
        </a:ln>
        <a:effectLst/>
      </dsp:spPr>
      <dsp:style>
        <a:lnRef idx="1">
          <a:scrgbClr r="0" g="0" b="0"/>
        </a:lnRef>
        <a:fillRef idx="0">
          <a:scrgbClr r="0" g="0" b="0"/>
        </a:fillRef>
        <a:effectRef idx="0">
          <a:scrgbClr r="0" g="0" b="0"/>
        </a:effectRef>
        <a:fontRef idx="minor"/>
      </dsp:style>
    </dsp:sp>
    <dsp:sp modelId="{C4AF27BF-C6FE-F34F-85E1-D1C78E3836AE}">
      <dsp:nvSpPr>
        <dsp:cNvPr id="0" name=""/>
        <dsp:cNvSpPr/>
      </dsp:nvSpPr>
      <dsp:spPr>
        <a:xfrm>
          <a:off x="376582" y="246565"/>
          <a:ext cx="8245267" cy="492943"/>
        </a:xfrm>
        <a:prstGeom prst="rect">
          <a:avLst/>
        </a:prstGeom>
        <a:solidFill>
          <a:srgbClr val="005148"/>
        </a:solidFill>
        <a:ln>
          <a:solidFill>
            <a:srgbClr val="003300"/>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274" tIns="68580" rIns="68580" bIns="68580" numCol="1" spcCol="1270" anchor="ctr" anchorCtr="0">
          <a:noAutofit/>
        </a:bodyPr>
        <a:lstStyle/>
        <a:p>
          <a:pPr lvl="0" algn="l" defTabSz="1200150" rtl="0">
            <a:lnSpc>
              <a:spcPct val="90000"/>
            </a:lnSpc>
            <a:spcBef>
              <a:spcPct val="0"/>
            </a:spcBef>
            <a:spcAft>
              <a:spcPct val="35000"/>
            </a:spcAft>
          </a:pPr>
          <a:r>
            <a:rPr lang="en-US" sz="2700" kern="1200" dirty="0" smtClean="0">
              <a:latin typeface="Franklin Gothic Book"/>
              <a:cs typeface="Franklin Gothic Book"/>
            </a:rPr>
            <a:t>Advertising / marketing</a:t>
          </a:r>
          <a:endParaRPr lang="en-US" sz="2700" kern="1200" dirty="0">
            <a:latin typeface="Franklin Gothic Book"/>
            <a:cs typeface="Franklin Gothic Book"/>
          </a:endParaRPr>
        </a:p>
      </dsp:txBody>
      <dsp:txXfrm>
        <a:off x="376582" y="246565"/>
        <a:ext cx="8245267" cy="492943"/>
      </dsp:txXfrm>
    </dsp:sp>
    <dsp:sp modelId="{AA7D2203-6850-A348-B3B4-846C572DBF47}">
      <dsp:nvSpPr>
        <dsp:cNvPr id="0" name=""/>
        <dsp:cNvSpPr/>
      </dsp:nvSpPr>
      <dsp:spPr>
        <a:xfrm>
          <a:off x="68492" y="184947"/>
          <a:ext cx="616179" cy="616179"/>
        </a:xfrm>
        <a:prstGeom prst="ellipse">
          <a:avLst/>
        </a:prstGeom>
        <a:solidFill>
          <a:srgbClr val="800000"/>
        </a:solidFill>
        <a:ln w="6350" cap="rnd"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607B2FC0-D61D-3C48-A879-43BAF6F0C8B8}">
      <dsp:nvSpPr>
        <dsp:cNvPr id="0" name=""/>
        <dsp:cNvSpPr/>
      </dsp:nvSpPr>
      <dsp:spPr>
        <a:xfrm>
          <a:off x="782062" y="985887"/>
          <a:ext cx="7839787" cy="492943"/>
        </a:xfrm>
        <a:prstGeom prst="rect">
          <a:avLst/>
        </a:prstGeom>
        <a:solidFill>
          <a:srgbClr val="005148"/>
        </a:solidFill>
        <a:ln>
          <a:solidFill>
            <a:srgbClr val="003300"/>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274" tIns="68580" rIns="68580" bIns="68580" numCol="1" spcCol="1270" anchor="ctr" anchorCtr="0">
          <a:noAutofit/>
        </a:bodyPr>
        <a:lstStyle/>
        <a:p>
          <a:pPr lvl="0" algn="l" defTabSz="1200150" rtl="0">
            <a:lnSpc>
              <a:spcPct val="90000"/>
            </a:lnSpc>
            <a:spcBef>
              <a:spcPct val="0"/>
            </a:spcBef>
            <a:spcAft>
              <a:spcPct val="35000"/>
            </a:spcAft>
          </a:pPr>
          <a:r>
            <a:rPr lang="en-US" sz="2700" kern="1200" smtClean="0">
              <a:latin typeface="Franklin Gothic Book"/>
              <a:cs typeface="Franklin Gothic Book"/>
            </a:rPr>
            <a:t>Enrolling / disenrolling</a:t>
          </a:r>
          <a:endParaRPr lang="en-US" sz="2700" kern="1200">
            <a:latin typeface="Franklin Gothic Book"/>
            <a:cs typeface="Franklin Gothic Book"/>
          </a:endParaRPr>
        </a:p>
      </dsp:txBody>
      <dsp:txXfrm>
        <a:off x="782062" y="985887"/>
        <a:ext cx="7839787" cy="492943"/>
      </dsp:txXfrm>
    </dsp:sp>
    <dsp:sp modelId="{834703D8-D901-1D43-B79E-EFB69159466F}">
      <dsp:nvSpPr>
        <dsp:cNvPr id="0" name=""/>
        <dsp:cNvSpPr/>
      </dsp:nvSpPr>
      <dsp:spPr>
        <a:xfrm>
          <a:off x="473972" y="924269"/>
          <a:ext cx="616179" cy="616179"/>
        </a:xfrm>
        <a:prstGeom prst="ellipse">
          <a:avLst/>
        </a:prstGeom>
        <a:solidFill>
          <a:srgbClr val="800000"/>
        </a:solidFill>
        <a:ln w="6350" cap="rnd"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CB2F594E-FE89-2242-A0EF-C3FF5F997295}">
      <dsp:nvSpPr>
        <dsp:cNvPr id="0" name=""/>
        <dsp:cNvSpPr/>
      </dsp:nvSpPr>
      <dsp:spPr>
        <a:xfrm>
          <a:off x="967477" y="1725208"/>
          <a:ext cx="7654371" cy="492943"/>
        </a:xfrm>
        <a:prstGeom prst="rect">
          <a:avLst/>
        </a:prstGeom>
        <a:solidFill>
          <a:srgbClr val="005148"/>
        </a:solidFill>
        <a:ln>
          <a:solidFill>
            <a:srgbClr val="003300"/>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274" tIns="68580" rIns="68580" bIns="68580" numCol="1" spcCol="1270" anchor="ctr" anchorCtr="0">
          <a:noAutofit/>
        </a:bodyPr>
        <a:lstStyle/>
        <a:p>
          <a:pPr lvl="0" algn="l" defTabSz="1200150" rtl="0">
            <a:lnSpc>
              <a:spcPct val="90000"/>
            </a:lnSpc>
            <a:spcBef>
              <a:spcPct val="0"/>
            </a:spcBef>
            <a:spcAft>
              <a:spcPct val="35000"/>
            </a:spcAft>
          </a:pPr>
          <a:r>
            <a:rPr lang="en-US" sz="2700" kern="1200" smtClean="0">
              <a:latin typeface="Franklin Gothic Book"/>
              <a:cs typeface="Franklin Gothic Book"/>
            </a:rPr>
            <a:t>Underwriting</a:t>
          </a:r>
          <a:endParaRPr lang="en-US" sz="2700" kern="1200">
            <a:latin typeface="Franklin Gothic Book"/>
            <a:cs typeface="Franklin Gothic Book"/>
          </a:endParaRPr>
        </a:p>
      </dsp:txBody>
      <dsp:txXfrm>
        <a:off x="967477" y="1725208"/>
        <a:ext cx="7654371" cy="492943"/>
      </dsp:txXfrm>
    </dsp:sp>
    <dsp:sp modelId="{35F2DFB8-5B55-6F4A-BD20-2ABCE6719E3C}">
      <dsp:nvSpPr>
        <dsp:cNvPr id="0" name=""/>
        <dsp:cNvSpPr/>
      </dsp:nvSpPr>
      <dsp:spPr>
        <a:xfrm>
          <a:off x="659388" y="1663590"/>
          <a:ext cx="616179" cy="616179"/>
        </a:xfrm>
        <a:prstGeom prst="ellipse">
          <a:avLst/>
        </a:prstGeom>
        <a:solidFill>
          <a:srgbClr val="800000"/>
        </a:solidFill>
        <a:ln w="6350" cap="rnd"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0E451EBA-D082-5548-985A-33A406001702}">
      <dsp:nvSpPr>
        <dsp:cNvPr id="0" name=""/>
        <dsp:cNvSpPr/>
      </dsp:nvSpPr>
      <dsp:spPr>
        <a:xfrm>
          <a:off x="967477" y="2464062"/>
          <a:ext cx="7654371" cy="492943"/>
        </a:xfrm>
        <a:prstGeom prst="rect">
          <a:avLst/>
        </a:prstGeom>
        <a:solidFill>
          <a:srgbClr val="005148"/>
        </a:solidFill>
        <a:ln>
          <a:solidFill>
            <a:srgbClr val="003300"/>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274" tIns="68580" rIns="68580" bIns="68580" numCol="1" spcCol="1270" anchor="ctr" anchorCtr="0">
          <a:noAutofit/>
        </a:bodyPr>
        <a:lstStyle/>
        <a:p>
          <a:pPr lvl="0" algn="l" defTabSz="1200150" rtl="0">
            <a:lnSpc>
              <a:spcPct val="90000"/>
            </a:lnSpc>
            <a:spcBef>
              <a:spcPct val="0"/>
            </a:spcBef>
            <a:spcAft>
              <a:spcPct val="35000"/>
            </a:spcAft>
          </a:pPr>
          <a:r>
            <a:rPr lang="en-US" sz="2700" kern="1200" smtClean="0">
              <a:latin typeface="Franklin Gothic Book"/>
              <a:cs typeface="Franklin Gothic Book"/>
            </a:rPr>
            <a:t>Negotiating multiple contracts with providers </a:t>
          </a:r>
          <a:endParaRPr lang="en-US" sz="2700" kern="1200">
            <a:latin typeface="Franklin Gothic Book"/>
            <a:cs typeface="Franklin Gothic Book"/>
          </a:endParaRPr>
        </a:p>
      </dsp:txBody>
      <dsp:txXfrm>
        <a:off x="967477" y="2464062"/>
        <a:ext cx="7654371" cy="492943"/>
      </dsp:txXfrm>
    </dsp:sp>
    <dsp:sp modelId="{5E94E9CC-4D1C-0440-ABD0-8B05FF88C9C1}">
      <dsp:nvSpPr>
        <dsp:cNvPr id="0" name=""/>
        <dsp:cNvSpPr/>
      </dsp:nvSpPr>
      <dsp:spPr>
        <a:xfrm>
          <a:off x="659388" y="2402444"/>
          <a:ext cx="616179" cy="616179"/>
        </a:xfrm>
        <a:prstGeom prst="ellipse">
          <a:avLst/>
        </a:prstGeom>
        <a:solidFill>
          <a:srgbClr val="800000"/>
        </a:solidFill>
        <a:ln w="6350" cap="rnd"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9E0947D8-0149-B043-84CF-D1271FB39A88}">
      <dsp:nvSpPr>
        <dsp:cNvPr id="0" name=""/>
        <dsp:cNvSpPr/>
      </dsp:nvSpPr>
      <dsp:spPr>
        <a:xfrm>
          <a:off x="782062" y="3203384"/>
          <a:ext cx="7839787" cy="492943"/>
        </a:xfrm>
        <a:prstGeom prst="rect">
          <a:avLst/>
        </a:prstGeom>
        <a:solidFill>
          <a:srgbClr val="005148"/>
        </a:solidFill>
        <a:ln>
          <a:solidFill>
            <a:srgbClr val="003300"/>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274" tIns="68580" rIns="68580" bIns="68580" numCol="1" spcCol="1270" anchor="ctr" anchorCtr="0">
          <a:noAutofit/>
        </a:bodyPr>
        <a:lstStyle/>
        <a:p>
          <a:pPr lvl="0" algn="l" defTabSz="1200150" rtl="0">
            <a:lnSpc>
              <a:spcPct val="90000"/>
            </a:lnSpc>
            <a:spcBef>
              <a:spcPct val="0"/>
            </a:spcBef>
            <a:spcAft>
              <a:spcPct val="35000"/>
            </a:spcAft>
          </a:pPr>
          <a:r>
            <a:rPr lang="en-US" sz="2700" kern="1200" smtClean="0">
              <a:latin typeface="Franklin Gothic Book"/>
              <a:cs typeface="Franklin Gothic Book"/>
            </a:rPr>
            <a:t>Lobbying ($1.2 billion in 2009)</a:t>
          </a:r>
          <a:endParaRPr lang="en-US" sz="2700" kern="1200">
            <a:latin typeface="Franklin Gothic Book"/>
            <a:cs typeface="Franklin Gothic Book"/>
          </a:endParaRPr>
        </a:p>
      </dsp:txBody>
      <dsp:txXfrm>
        <a:off x="782062" y="3203384"/>
        <a:ext cx="7839787" cy="492943"/>
      </dsp:txXfrm>
    </dsp:sp>
    <dsp:sp modelId="{1BB1C4B0-BA0D-D042-AD73-B08250E899C5}">
      <dsp:nvSpPr>
        <dsp:cNvPr id="0" name=""/>
        <dsp:cNvSpPr/>
      </dsp:nvSpPr>
      <dsp:spPr>
        <a:xfrm>
          <a:off x="473972" y="3141766"/>
          <a:ext cx="616179" cy="616179"/>
        </a:xfrm>
        <a:prstGeom prst="ellipse">
          <a:avLst/>
        </a:prstGeom>
        <a:solidFill>
          <a:srgbClr val="800000"/>
        </a:solidFill>
        <a:ln w="6350" cap="rnd"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121083C2-44B9-994C-9515-959A86BF0A0F}">
      <dsp:nvSpPr>
        <dsp:cNvPr id="0" name=""/>
        <dsp:cNvSpPr/>
      </dsp:nvSpPr>
      <dsp:spPr>
        <a:xfrm>
          <a:off x="376582" y="3942705"/>
          <a:ext cx="8245267" cy="492943"/>
        </a:xfrm>
        <a:prstGeom prst="rect">
          <a:avLst/>
        </a:prstGeom>
        <a:solidFill>
          <a:srgbClr val="005148"/>
        </a:solidFill>
        <a:ln>
          <a:solidFill>
            <a:srgbClr val="003300"/>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274" tIns="68580" rIns="68580" bIns="68580" numCol="1" spcCol="1270" anchor="ctr" anchorCtr="0">
          <a:noAutofit/>
        </a:bodyPr>
        <a:lstStyle/>
        <a:p>
          <a:pPr lvl="0" algn="l" defTabSz="1200150" rtl="0">
            <a:lnSpc>
              <a:spcPct val="90000"/>
            </a:lnSpc>
            <a:spcBef>
              <a:spcPct val="0"/>
            </a:spcBef>
            <a:spcAft>
              <a:spcPct val="35000"/>
            </a:spcAft>
          </a:pPr>
          <a:r>
            <a:rPr lang="en-US" sz="2700" kern="1200" dirty="0" smtClean="0">
              <a:latin typeface="Franklin Gothic Book"/>
              <a:cs typeface="Franklin Gothic Book"/>
            </a:rPr>
            <a:t>Profit (Top 5 insurers reported $11.7 billion in 2010)</a:t>
          </a:r>
          <a:endParaRPr lang="en-US" sz="2700" kern="1200" dirty="0">
            <a:latin typeface="Franklin Gothic Book"/>
            <a:cs typeface="Franklin Gothic Book"/>
          </a:endParaRPr>
        </a:p>
      </dsp:txBody>
      <dsp:txXfrm>
        <a:off x="376582" y="3942705"/>
        <a:ext cx="8245267" cy="492943"/>
      </dsp:txXfrm>
    </dsp:sp>
    <dsp:sp modelId="{8AAAC975-A0C8-1147-B3C8-BABCAA425329}">
      <dsp:nvSpPr>
        <dsp:cNvPr id="0" name=""/>
        <dsp:cNvSpPr/>
      </dsp:nvSpPr>
      <dsp:spPr>
        <a:xfrm>
          <a:off x="68492" y="3881088"/>
          <a:ext cx="616179" cy="616179"/>
        </a:xfrm>
        <a:prstGeom prst="ellipse">
          <a:avLst/>
        </a:prstGeom>
        <a:solidFill>
          <a:srgbClr val="800000"/>
        </a:solidFill>
        <a:ln w="6350" cap="rnd" cmpd="sng" algn="ctr">
          <a:solidFill>
            <a:schemeClr val="bg1"/>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6D2CD-9E5C-D040-982A-1EA37A7984C1}">
      <dsp:nvSpPr>
        <dsp:cNvPr id="0" name=""/>
        <dsp:cNvSpPr/>
      </dsp:nvSpPr>
      <dsp:spPr>
        <a:xfrm>
          <a:off x="0" y="15185"/>
          <a:ext cx="3987833" cy="1296000"/>
        </a:xfrm>
        <a:prstGeom prst="rect">
          <a:avLst/>
        </a:prstGeom>
        <a:solidFill>
          <a:schemeClr val="accent1">
            <a:lumMod val="50000"/>
          </a:schemeClr>
        </a:solidFill>
        <a:ln w="6350" cap="rnd" cmpd="sng" algn="ctr">
          <a:solidFill>
            <a:schemeClr val="tx1"/>
          </a:solidFill>
          <a:prstDash val="solid"/>
        </a:ln>
        <a:effectLst>
          <a:outerShdw blurRad="39000" dist="25400" dir="5400000" rotWithShape="0">
            <a:srgbClr val="000000">
              <a:alpha val="3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b="0" kern="1200" dirty="0" smtClean="0">
              <a:latin typeface="Franklin Gothic Medium"/>
              <a:cs typeface="Franklin Gothic Medium"/>
            </a:rPr>
            <a:t>Individual Mandate</a:t>
          </a:r>
          <a:endParaRPr lang="en-US" sz="3200" b="0" kern="1200" dirty="0">
            <a:latin typeface="Franklin Gothic Medium"/>
            <a:cs typeface="Franklin Gothic Medium"/>
          </a:endParaRPr>
        </a:p>
      </dsp:txBody>
      <dsp:txXfrm>
        <a:off x="0" y="15185"/>
        <a:ext cx="3987833" cy="1296000"/>
      </dsp:txXfrm>
    </dsp:sp>
    <dsp:sp modelId="{A2D9141B-07A2-D04A-B356-827B1DCC439B}">
      <dsp:nvSpPr>
        <dsp:cNvPr id="0" name=""/>
        <dsp:cNvSpPr/>
      </dsp:nvSpPr>
      <dsp:spPr>
        <a:xfrm>
          <a:off x="0" y="1311185"/>
          <a:ext cx="3987833" cy="3026362"/>
        </a:xfrm>
        <a:prstGeom prst="rect">
          <a:avLst/>
        </a:prstGeom>
        <a:solidFill>
          <a:schemeClr val="bg1"/>
        </a:solidFill>
        <a:ln w="6350"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ts val="1800"/>
            </a:spcAft>
            <a:buChar char="••"/>
          </a:pPr>
          <a:r>
            <a:rPr lang="en-US" sz="2400" kern="1200" dirty="0" smtClean="0">
              <a:latin typeface="Franklin Gothic Book"/>
              <a:cs typeface="Franklin Gothic Book"/>
            </a:rPr>
            <a:t>Mandated health </a:t>
          </a:r>
          <a:r>
            <a:rPr lang="en-US" sz="2400" i="1" kern="1200" dirty="0" smtClean="0">
              <a:latin typeface="Franklin Gothic Book"/>
              <a:cs typeface="Franklin Gothic Book"/>
            </a:rPr>
            <a:t>insurance </a:t>
          </a:r>
          <a:r>
            <a:rPr lang="en-US" sz="2400" kern="1200" dirty="0" smtClean="0">
              <a:latin typeface="Franklin Gothic Book"/>
              <a:cs typeface="Franklin Gothic Book"/>
            </a:rPr>
            <a:t>for </a:t>
          </a:r>
          <a:r>
            <a:rPr lang="en-US" sz="2400" i="1" kern="1200" dirty="0" smtClean="0">
              <a:latin typeface="Franklin Gothic Book"/>
              <a:cs typeface="Franklin Gothic Book"/>
            </a:rPr>
            <a:t>some (</a:t>
          </a:r>
          <a:r>
            <a:rPr lang="en-US" sz="2400" kern="1200" dirty="0" smtClean="0">
              <a:latin typeface="Franklin Gothic Book"/>
              <a:cs typeface="Franklin Gothic Book"/>
            </a:rPr>
            <a:t>30 million will remain uninsured in 2016</a:t>
          </a:r>
          <a:r>
            <a:rPr lang="en-US" sz="2400" i="1" kern="1200" dirty="0" smtClean="0">
              <a:latin typeface="Franklin Gothic Book"/>
              <a:cs typeface="Franklin Gothic Book"/>
            </a:rPr>
            <a:t>)</a:t>
          </a:r>
          <a:endParaRPr lang="en-US" sz="2400" kern="1200" dirty="0">
            <a:latin typeface="Franklin Gothic Book"/>
            <a:cs typeface="Franklin Gothic Book"/>
          </a:endParaRPr>
        </a:p>
        <a:p>
          <a:pPr marL="228600" lvl="1" indent="-228600" algn="l" defTabSz="1066800" rtl="0">
            <a:lnSpc>
              <a:spcPct val="90000"/>
            </a:lnSpc>
            <a:spcBef>
              <a:spcPct val="0"/>
            </a:spcBef>
            <a:spcAft>
              <a:spcPts val="1800"/>
            </a:spcAft>
            <a:buChar char="••"/>
          </a:pPr>
          <a:r>
            <a:rPr lang="en-US" sz="2400" kern="1200" dirty="0" smtClean="0">
              <a:latin typeface="Franklin Gothic Book"/>
              <a:cs typeface="Franklin Gothic Book"/>
            </a:rPr>
            <a:t>Policies required to cover at least 60% of costs</a:t>
          </a:r>
          <a:endParaRPr lang="en-US" sz="2400" kern="1200" dirty="0">
            <a:latin typeface="Franklin Gothic Book"/>
            <a:cs typeface="Franklin Gothic Book"/>
          </a:endParaRPr>
        </a:p>
        <a:p>
          <a:pPr marL="228600" lvl="1" indent="-228600" algn="l" defTabSz="1066800" rtl="0">
            <a:lnSpc>
              <a:spcPct val="90000"/>
            </a:lnSpc>
            <a:spcBef>
              <a:spcPct val="0"/>
            </a:spcBef>
            <a:spcAft>
              <a:spcPts val="1800"/>
            </a:spcAft>
            <a:buChar char="••"/>
          </a:pPr>
          <a:r>
            <a:rPr lang="en-US" sz="2400" kern="1200" smtClean="0">
              <a:latin typeface="Franklin Gothic Book"/>
              <a:cs typeface="Franklin Gothic Book"/>
            </a:rPr>
            <a:t>Raises costs</a:t>
          </a:r>
          <a:endParaRPr lang="en-US" sz="2400" kern="1200">
            <a:latin typeface="Franklin Gothic Book"/>
            <a:cs typeface="Franklin Gothic Book"/>
          </a:endParaRPr>
        </a:p>
      </dsp:txBody>
      <dsp:txXfrm>
        <a:off x="0" y="1311185"/>
        <a:ext cx="3987833" cy="30263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AF067-9F24-A64C-93A0-2AF301DB6162}">
      <dsp:nvSpPr>
        <dsp:cNvPr id="0" name=""/>
        <dsp:cNvSpPr/>
      </dsp:nvSpPr>
      <dsp:spPr>
        <a:xfrm rot="5400000">
          <a:off x="4511549" y="-2489945"/>
          <a:ext cx="1087826" cy="6343794"/>
        </a:xfrm>
        <a:prstGeom prst="round2SameRect">
          <a:avLst/>
        </a:prstGeom>
        <a:solidFill>
          <a:schemeClr val="bg1"/>
        </a:solidFill>
        <a:ln w="6350"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Franklin Gothic Book"/>
              <a:cs typeface="Franklin Gothic Book"/>
            </a:rPr>
            <a:t>Excellent hospitals and well-trained professionals </a:t>
          </a:r>
          <a:endParaRPr lang="en-US" sz="2000" kern="1200" dirty="0">
            <a:latin typeface="Franklin Gothic Book"/>
            <a:cs typeface="Franklin Gothic Book"/>
          </a:endParaRPr>
        </a:p>
      </dsp:txBody>
      <dsp:txXfrm rot="-5400000">
        <a:off x="1883566" y="191141"/>
        <a:ext cx="6290691" cy="981620"/>
      </dsp:txXfrm>
    </dsp:sp>
    <dsp:sp modelId="{7303F1BD-E0D9-2A4D-AF5D-07B8F5791DE7}">
      <dsp:nvSpPr>
        <dsp:cNvPr id="0" name=""/>
        <dsp:cNvSpPr/>
      </dsp:nvSpPr>
      <dsp:spPr>
        <a:xfrm>
          <a:off x="362541" y="7"/>
          <a:ext cx="1881325" cy="1359783"/>
        </a:xfrm>
        <a:prstGeom prst="roundRect">
          <a:avLst/>
        </a:prstGeom>
        <a:solidFill>
          <a:srgbClr val="005148"/>
        </a:solidFill>
        <a:ln>
          <a:solidFill>
            <a:srgbClr val="003300"/>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latin typeface="Franklin Gothic Medium"/>
              <a:cs typeface="Franklin Gothic Medium"/>
            </a:rPr>
            <a:t>The Who</a:t>
          </a:r>
          <a:endParaRPr lang="en-US" sz="4000" kern="1200" dirty="0">
            <a:latin typeface="Franklin Gothic Medium"/>
            <a:cs typeface="Franklin Gothic Medium"/>
          </a:endParaRPr>
        </a:p>
      </dsp:txBody>
      <dsp:txXfrm>
        <a:off x="428920" y="66386"/>
        <a:ext cx="1748567" cy="1227025"/>
      </dsp:txXfrm>
    </dsp:sp>
    <dsp:sp modelId="{E13DF35A-E643-C443-918E-8E7EC97DBF34}">
      <dsp:nvSpPr>
        <dsp:cNvPr id="0" name=""/>
        <dsp:cNvSpPr/>
      </dsp:nvSpPr>
      <dsp:spPr>
        <a:xfrm rot="5400000">
          <a:off x="4511549" y="-1062173"/>
          <a:ext cx="1087826" cy="6343794"/>
        </a:xfrm>
        <a:prstGeom prst="round2SameRect">
          <a:avLst/>
        </a:prstGeom>
        <a:solidFill>
          <a:schemeClr val="bg1"/>
        </a:solidFill>
        <a:ln w="6350"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Franklin Gothic Book"/>
              <a:cs typeface="Franklin Gothic Book"/>
            </a:rPr>
            <a:t>A nation of vast wealth with sufficient spending </a:t>
          </a:r>
          <a:endParaRPr lang="en-US" sz="2000" kern="1200" dirty="0">
            <a:latin typeface="Franklin Gothic Book"/>
            <a:cs typeface="Franklin Gothic Book"/>
          </a:endParaRPr>
        </a:p>
      </dsp:txBody>
      <dsp:txXfrm rot="-5400000">
        <a:off x="1883566" y="1618913"/>
        <a:ext cx="6290691" cy="981620"/>
      </dsp:txXfrm>
    </dsp:sp>
    <dsp:sp modelId="{2800E233-9213-174E-B181-B3ED74D3546A}">
      <dsp:nvSpPr>
        <dsp:cNvPr id="0" name=""/>
        <dsp:cNvSpPr/>
      </dsp:nvSpPr>
      <dsp:spPr>
        <a:xfrm>
          <a:off x="362541" y="1427779"/>
          <a:ext cx="1881325" cy="1359783"/>
        </a:xfrm>
        <a:prstGeom prst="roundRect">
          <a:avLst/>
        </a:prstGeom>
        <a:solidFill>
          <a:srgbClr val="005148"/>
        </a:solidFill>
        <a:ln>
          <a:solidFill>
            <a:srgbClr val="003300"/>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latin typeface="Franklin Gothic Medium"/>
              <a:cs typeface="Franklin Gothic Medium"/>
            </a:rPr>
            <a:t>The What</a:t>
          </a:r>
          <a:endParaRPr lang="en-US" sz="4000" kern="1200" dirty="0">
            <a:latin typeface="Franklin Gothic Medium"/>
            <a:cs typeface="Franklin Gothic Medium"/>
          </a:endParaRPr>
        </a:p>
      </dsp:txBody>
      <dsp:txXfrm>
        <a:off x="428920" y="1494158"/>
        <a:ext cx="1748567" cy="1227025"/>
      </dsp:txXfrm>
    </dsp:sp>
    <dsp:sp modelId="{46DE72A0-4012-B34B-A65F-1045935A11AA}">
      <dsp:nvSpPr>
        <dsp:cNvPr id="0" name=""/>
        <dsp:cNvSpPr/>
      </dsp:nvSpPr>
      <dsp:spPr>
        <a:xfrm rot="5400000">
          <a:off x="4511549" y="365598"/>
          <a:ext cx="1087826" cy="6343794"/>
        </a:xfrm>
        <a:prstGeom prst="round2SameRect">
          <a:avLst/>
        </a:prstGeom>
        <a:solidFill>
          <a:schemeClr val="bg1"/>
        </a:solidFill>
        <a:ln w="6350" cap="rnd"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latin typeface="Franklin Gothic Book"/>
              <a:cs typeface="Franklin Gothic Book"/>
            </a:rPr>
            <a:t>Acceptance of pooled resources to publicly fund the military, the NIH, the CDC, roads, schools, libraries, police and fire services, water sanitation, etc.</a:t>
          </a:r>
          <a:endParaRPr lang="en-US" sz="2000" kern="1200" dirty="0">
            <a:latin typeface="Franklin Gothic Book"/>
            <a:cs typeface="Franklin Gothic Book"/>
          </a:endParaRPr>
        </a:p>
      </dsp:txBody>
      <dsp:txXfrm rot="-5400000">
        <a:off x="1883566" y="3046685"/>
        <a:ext cx="6290691" cy="981620"/>
      </dsp:txXfrm>
    </dsp:sp>
    <dsp:sp modelId="{1CB25EFC-98FD-8B40-B262-23109673B4C5}">
      <dsp:nvSpPr>
        <dsp:cNvPr id="0" name=""/>
        <dsp:cNvSpPr/>
      </dsp:nvSpPr>
      <dsp:spPr>
        <a:xfrm>
          <a:off x="362541" y="2855537"/>
          <a:ext cx="1881325" cy="1359783"/>
        </a:xfrm>
        <a:prstGeom prst="roundRect">
          <a:avLst/>
        </a:prstGeom>
        <a:solidFill>
          <a:srgbClr val="005148"/>
        </a:solidFill>
        <a:ln>
          <a:solidFill>
            <a:srgbClr val="003300"/>
          </a:solid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latin typeface="Franklin Gothic Medium"/>
              <a:cs typeface="Franklin Gothic Medium"/>
            </a:rPr>
            <a:t>The How</a:t>
          </a:r>
          <a:endParaRPr lang="en-US" sz="4000" kern="1200" dirty="0">
            <a:latin typeface="Franklin Gothic Medium"/>
            <a:cs typeface="Franklin Gothic Medium"/>
          </a:endParaRPr>
        </a:p>
      </dsp:txBody>
      <dsp:txXfrm>
        <a:off x="428920" y="2921916"/>
        <a:ext cx="1748567" cy="12270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2DF77575-702B-4674-97E2-FB102BFAFC3A}" type="datetimeFigureOut">
              <a:rPr lang="en-US"/>
              <a:pPr>
                <a:defRPr/>
              </a:pPr>
              <a:t>6/19/2013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54FD5B9A-E42A-485C-8D1D-A4C22578ED64}" type="slidenum">
              <a:rPr lang="en-US"/>
              <a:pPr>
                <a:defRPr/>
              </a:pPr>
              <a:t>‹#›</a:t>
            </a:fld>
            <a:endParaRPr lang="en-US"/>
          </a:p>
        </p:txBody>
      </p:sp>
    </p:spTree>
    <p:extLst>
      <p:ext uri="{BB962C8B-B14F-4D97-AF65-F5344CB8AC3E}">
        <p14:creationId xmlns:p14="http://schemas.microsoft.com/office/powerpoint/2010/main" val="99722879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73416FA-4D2A-4897-AE97-C4DD9C21226B}" type="slidenum">
              <a:rPr lang="en-US" sz="1200" smtClean="0"/>
              <a:pPr>
                <a:defRPr/>
              </a:pPr>
              <a:t>1</a:t>
            </a:fld>
            <a:endParaRPr lang="en-US" sz="1200"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492EECDF-476B-4DF5-8390-FE4AC84FCF5F}" type="slidenum">
              <a:rPr lang="en-US" sz="1200" smtClean="0"/>
              <a:pPr>
                <a:defRPr/>
              </a:pPr>
              <a:t>24</a:t>
            </a:fld>
            <a:endParaRPr lang="en-US" sz="1200"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Study analyzed mortality (under age 75 and excluding infants) in 19 industrialized countries from causes potentially amenable to timely &amp; effective healthcare.  Amenable conditions are those from which it is reasonable to expect death to be averted after the condition develops.  Items include bacterial infections, DM, HTN, common surgical procedures (eg. appendicitis), easily preventable or treatable cancers (cervix, testicular respectively).</a:t>
            </a:r>
          </a:p>
          <a:p>
            <a:endParaRPr lang="en-US" smtClean="0">
              <a:ea typeface="ＭＳ Ｐゴシック" pitchFamily="34" charset="-128"/>
            </a:endParaRPr>
          </a:p>
          <a:p>
            <a:endParaRPr lang="en-US" smtClean="0">
              <a:ea typeface="ＭＳ Ｐゴシック" pitchFamily="34" charset="-128"/>
            </a:endParaRPr>
          </a:p>
          <a:p>
            <a:pPr eaLnBrk="1" hangingPunct="1"/>
            <a:r>
              <a:rPr lang="en-US" smtClean="0">
                <a:ea typeface="ＭＳ Ｐゴシック" pitchFamily="34" charset="-128"/>
              </a:rPr>
              <a:t>If US performed at the level of the top 3 countries, 101,000 deaths would be avoided.</a:t>
            </a:r>
          </a:p>
          <a:p>
            <a:pPr eaLnBrk="1" hangingPunct="1"/>
            <a:endParaRPr lang="en-US" smtClean="0">
              <a:ea typeface="ＭＳ Ｐゴシック" pitchFamily="34" charset="-128"/>
            </a:endParaRPr>
          </a:p>
          <a:p>
            <a:pPr eaLnBrk="1" hangingPunct="1"/>
            <a:r>
              <a:rPr lang="en-US" smtClean="0">
                <a:ea typeface="ＭＳ Ｐゴシック" pitchFamily="34" charset="-128"/>
              </a:rPr>
              <a:t>Eight countries moved from ICD-9 to ICD-10 including US.</a:t>
            </a:r>
          </a:p>
          <a:p>
            <a:pPr eaLnBrk="1" hangingPunct="1"/>
            <a:r>
              <a:rPr lang="en-US" smtClean="0">
                <a:ea typeface="ＭＳ Ｐゴシック" pitchFamily="34" charset="-128"/>
              </a:rPr>
              <a:t>Underperformance of the US healthcare system.</a:t>
            </a:r>
          </a:p>
          <a:p>
            <a:pPr eaLnBrk="1" hangingPunct="1"/>
            <a:endParaRPr lang="en-US" smtClean="0">
              <a:ea typeface="ＭＳ Ｐゴシック" pitchFamily="34" charset="-128"/>
            </a:endParaRPr>
          </a:p>
          <a:p>
            <a:pPr eaLnBrk="1" hangingPunct="1"/>
            <a:r>
              <a:rPr lang="en-US" smtClean="0">
                <a:ea typeface="ＭＳ Ｐゴシック" pitchFamily="34" charset="-128"/>
              </a:rPr>
              <a:t>However, update to this information is the fact that MINNESOTA has the lowest amenable mortality rate in the US of all the states coming in just under France (63.9 per 100,000)</a:t>
            </a:r>
          </a:p>
          <a:p>
            <a:endParaRPr lang="en-US"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8651BF2B-95E2-4F0E-AB31-872461347FFB}" type="slidenum">
              <a:rPr lang="en-US" smtClean="0"/>
              <a:pPr/>
              <a:t>28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…than privately insured</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60738028-F30D-4AC5-A935-C0110AC46973}" type="slidenum">
              <a:rPr lang="en-US" smtClean="0"/>
              <a:pPr/>
              <a:t>30</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4742D95F-AC72-4C47-971B-D76F88BDEC45}" type="slidenum">
              <a:rPr lang="en-US" sz="1200" smtClean="0"/>
              <a:pPr>
                <a:defRPr/>
              </a:pPr>
              <a:t>37</a:t>
            </a:fld>
            <a:endParaRPr lang="en-US" sz="1200"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r>
              <a:rPr lang="en-US" smtClean="0">
                <a:ea typeface="ＭＳ Ｐゴシック" pitchFamily="34" charset="-128"/>
              </a:rPr>
              <a:t>Enough to cover the nation</a:t>
            </a:r>
            <a:r>
              <a:rPr lang="ja-JP" altLang="en-US" smtClean="0">
                <a:ea typeface="ＭＳ Ｐゴシック" pitchFamily="34" charset="-128"/>
              </a:rPr>
              <a:t>’</a:t>
            </a:r>
            <a:r>
              <a:rPr lang="en-US" altLang="ja-JP" smtClean="0">
                <a:ea typeface="ＭＳ Ｐゴシック" pitchFamily="34" charset="-128"/>
              </a:rPr>
              <a:t>s uninsured.</a:t>
            </a:r>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24% of the average hospital budget is devoted to billing.</a:t>
            </a:r>
          </a:p>
          <a:p>
            <a:endParaRPr lang="en-US" smtClean="0">
              <a:ea typeface="ＭＳ Ｐゴシック"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A8A28615-BFF1-4A02-ABBB-CE4F954EF4DE}" type="slidenum">
              <a:rPr lang="en-US" smtClean="0"/>
              <a:pPr/>
              <a:t>39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102CA88-3A9D-405A-B0CE-D7517FDD6EF2}" type="slidenum">
              <a:rPr lang="en-US" sz="1200" smtClean="0"/>
              <a:pPr>
                <a:defRPr/>
              </a:pPr>
              <a:t>40</a:t>
            </a:fld>
            <a:endParaRPr lang="en-US" sz="1200"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r>
              <a:rPr lang="en-US" dirty="0" smtClean="0">
                <a:ea typeface="ＭＳ Ｐゴシック" pitchFamily="34" charset="-128"/>
              </a:rPr>
              <a:t>Different formularies </a:t>
            </a:r>
          </a:p>
          <a:p>
            <a:pPr eaLnBrk="1" hangingPunct="1">
              <a:defRPr/>
            </a:pPr>
            <a:r>
              <a:rPr lang="en-US" dirty="0" smtClean="0">
                <a:ea typeface="ＭＳ Ｐゴシック" pitchFamily="34" charset="-128"/>
              </a:rPr>
              <a:t>Prior authorizations</a:t>
            </a:r>
          </a:p>
          <a:p>
            <a:pPr eaLnBrk="1" hangingPunct="1">
              <a:defRPr/>
            </a:pPr>
            <a:r>
              <a:rPr lang="en-US" dirty="0" smtClean="0">
                <a:ea typeface="ＭＳ Ｐゴシック" pitchFamily="34" charset="-128"/>
              </a:rPr>
              <a:t>Different rules for billing, claims submission, and adjudication</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24% of the average hospital budget is devoted to billing.</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U.S. physicians</a:t>
            </a:r>
            <a:r>
              <a:rPr lang="ja-JP" altLang="en-US" dirty="0" smtClean="0">
                <a:ea typeface="ＭＳ Ｐゴシック" pitchFamily="34" charset="-128"/>
              </a:rPr>
              <a:t>’</a:t>
            </a:r>
            <a:r>
              <a:rPr lang="en-US" altLang="ja-JP" dirty="0" smtClean="0">
                <a:ea typeface="ＭＳ Ｐゴシック" pitchFamily="34" charset="-128"/>
              </a:rPr>
              <a:t> office staff spent 20.6 hours per physician per week interacting with health plans — nearly ten times that of their Ontario counterparts. </a:t>
            </a:r>
            <a:endParaRPr lang="en-US" dirty="0"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E7B1F20-D988-4016-BFD0-AD645AE1899C}" type="slidenum">
              <a:rPr lang="en-US" sz="1200" smtClean="0"/>
              <a:pPr>
                <a:defRPr/>
              </a:pPr>
              <a:t>42</a:t>
            </a:fld>
            <a:endParaRPr lang="en-US" sz="1200" smtClean="0"/>
          </a:p>
        </p:txBody>
      </p:sp>
      <p:sp>
        <p:nvSpPr>
          <p:cNvPr id="82947" name="Slide Number Placeholder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4E648E7-49D9-4DD9-B6F8-300CB867B63F}" type="slidenum">
              <a:rPr lang="en-US" sz="1200">
                <a:latin typeface="Calibri" pitchFamily="34" charset="0"/>
              </a:rPr>
              <a:pPr algn="r" eaLnBrk="1" hangingPunct="1"/>
              <a:t>42</a:t>
            </a:fld>
            <a:endParaRPr lang="en-US" sz="1200">
              <a:latin typeface="Calibri" pitchFamily="34" charset="0"/>
            </a:endParaRPr>
          </a:p>
        </p:txBody>
      </p:sp>
      <p:sp>
        <p:nvSpPr>
          <p:cNvPr id="8294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CD0A6CCB-56E7-456C-88BF-5B1B92A16388}" type="slidenum">
              <a:rPr lang="en-US" sz="1200">
                <a:cs typeface="Arial" charset="0"/>
              </a:rPr>
              <a:pPr algn="r" eaLnBrk="1" hangingPunct="1"/>
              <a:t>42</a:t>
            </a:fld>
            <a:endParaRPr lang="en-US" sz="1200">
              <a:cs typeface="Arial" charset="0"/>
            </a:endParaRPr>
          </a:p>
        </p:txBody>
      </p:sp>
      <p:sp>
        <p:nvSpPr>
          <p:cNvPr id="829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r>
              <a:rPr lang="en-US" smtClean="0">
                <a:ea typeface="ＭＳ Ｐゴシック" pitchFamily="34" charset="-128"/>
              </a:rPr>
              <a:t>Medicare pays little or nothing for marketing, underwriting (doing research on people</a:t>
            </a:r>
            <a:r>
              <a:rPr lang="ja-JP" altLang="en-US" smtClean="0">
                <a:ea typeface="ＭＳ Ｐゴシック" pitchFamily="34" charset="-128"/>
              </a:rPr>
              <a:t>’</a:t>
            </a:r>
            <a:r>
              <a:rPr lang="en-US" altLang="ja-JP" smtClean="0">
                <a:ea typeface="ＭＳ Ｐゴシック" pitchFamily="34" charset="-128"/>
              </a:rPr>
              <a:t>s health histories and adjusting premiums accordingly), lobbying and profit.  Keep in mind the other expenses in insurance system: administration, profits</a:t>
            </a:r>
          </a:p>
          <a:p>
            <a:pPr eaLnBrk="1" hangingPunct="1">
              <a:defRPr/>
            </a:pPr>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mtClean="0">
                <a:ea typeface="ＭＳ Ｐゴシック" pitchFamily="34" charset="-128"/>
              </a:rPr>
              <a:t>“</a:t>
            </a:r>
            <a:r>
              <a:rPr lang="en-US" altLang="ja-JP" smtClean="0">
                <a:ea typeface="ＭＳ Ｐゴシック" pitchFamily="34" charset="-128"/>
              </a:rPr>
              <a:t>Difficult job to have excess capacity and technology and keep sick patients away from it.</a:t>
            </a:r>
            <a:r>
              <a:rPr lang="ja-JP" altLang="en-US" smtClean="0">
                <a:ea typeface="ＭＳ Ｐゴシック" pitchFamily="34" charset="-128"/>
              </a:rPr>
              <a:t>”</a:t>
            </a:r>
            <a:r>
              <a:rPr lang="en-US" altLang="ja-JP" smtClean="0">
                <a:ea typeface="ＭＳ Ｐゴシック" pitchFamily="34" charset="-128"/>
              </a:rPr>
              <a:t> – David Himmelstein</a:t>
            </a:r>
          </a:p>
          <a:p>
            <a:pPr eaLnBrk="1" hangingPunct="1"/>
            <a:endParaRPr lang="en-US" smtClean="0">
              <a:ea typeface="ＭＳ Ｐゴシック" pitchFamily="34" charset="-128"/>
            </a:endParaRPr>
          </a:p>
          <a:p>
            <a:pPr eaLnBrk="1" hangingPunct="1"/>
            <a:r>
              <a:rPr lang="en-US" smtClean="0">
                <a:ea typeface="ＭＳ Ｐゴシック" pitchFamily="34" charset="-128"/>
              </a:rPr>
              <a:t>In 2000, BCBS of Massachussetts (non-profit) employed more workers to cover 2.5 million New Englanders than the nation of Canada employed to cover their country (population 27 million) – personal communication, Himmelstein</a:t>
            </a:r>
          </a:p>
          <a:p>
            <a:endParaRPr lang="en-US" smtClean="0">
              <a:ea typeface="ＭＳ Ｐゴシック" pitchFamily="34" charset="-128"/>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0F7850AF-D6C3-48A9-A8DE-9D9507F3A5A2}" type="slidenum">
              <a:rPr lang="en-US" smtClean="0"/>
              <a:pPr/>
              <a:t>46</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A5A0643-C2EF-478D-AE18-90CED3A8502C}" type="slidenum">
              <a:rPr lang="en-US" sz="1200" smtClean="0"/>
              <a:pPr>
                <a:defRPr/>
              </a:pPr>
              <a:t>48</a:t>
            </a:fld>
            <a:endParaRPr lang="en-US" sz="1200"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r>
              <a:rPr lang="en-US" dirty="0" smtClean="0">
                <a:cs typeface="+mn-cs"/>
              </a:rPr>
              <a:t>Absent the ACA, the CBO estimates 56 million would be uninsured in 2016. </a:t>
            </a:r>
          </a:p>
          <a:p>
            <a:pPr eaLnBrk="1" hangingPunct="1">
              <a:defRPr/>
            </a:pPr>
            <a:endParaRPr lang="en-US" dirty="0" smtClean="0">
              <a:cs typeface="+mn-cs"/>
            </a:endParaRPr>
          </a:p>
          <a:p>
            <a:pPr eaLnBrk="1" hangingPunct="1">
              <a:defRPr/>
            </a:pPr>
            <a:r>
              <a:rPr lang="en-US" dirty="0" smtClean="0">
                <a:cs typeface="+mn-cs"/>
              </a:rPr>
              <a:t>New </a:t>
            </a:r>
            <a:r>
              <a:rPr lang="en-US" dirty="0">
                <a:cs typeface="+mn-cs"/>
              </a:rPr>
              <a:t>healthcare reform bill is akin to building a 3</a:t>
            </a:r>
            <a:r>
              <a:rPr lang="en-US" baseline="30000" dirty="0">
                <a:cs typeface="+mn-cs"/>
              </a:rPr>
              <a:t>rd</a:t>
            </a:r>
            <a:r>
              <a:rPr lang="en-US" dirty="0">
                <a:cs typeface="+mn-cs"/>
              </a:rPr>
              <a:t> story on to a house w/ crumbling foundation.</a:t>
            </a:r>
          </a:p>
          <a:p>
            <a:pPr eaLnBrk="1" hangingPunct="1">
              <a:defRPr/>
            </a:pPr>
            <a:r>
              <a:rPr lang="en-US" dirty="0">
                <a:cs typeface="+mn-cs"/>
              </a:rPr>
              <a:t>Community health centers receive extra $1 </a:t>
            </a:r>
            <a:r>
              <a:rPr lang="en-US" dirty="0" smtClean="0">
                <a:cs typeface="+mn-cs"/>
              </a:rPr>
              <a:t>billion</a:t>
            </a:r>
          </a:p>
          <a:p>
            <a:pPr eaLnBrk="1" hangingPunct="1">
              <a:defRPr/>
            </a:pPr>
            <a:endParaRPr lang="en-US" dirty="0" smtClean="0">
              <a:cs typeface="+mn-cs"/>
            </a:endParaRPr>
          </a:p>
          <a:p>
            <a:pPr eaLnBrk="1" hangingPunct="1">
              <a:defRPr/>
            </a:pPr>
            <a:r>
              <a:rPr lang="en-US" dirty="0" smtClean="0">
                <a:cs typeface="+mn-cs"/>
              </a:rPr>
              <a:t>Only 20% of future uninsured will be undocumented Americans</a:t>
            </a:r>
            <a:endParaRPr lang="en-US" dirty="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$12,700 = 40% of $31,809</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B56EC752-45B1-4921-AFF0-0421FF49E835}" type="slidenum">
              <a:rPr lang="en-US" smtClean="0"/>
              <a:pPr/>
              <a:t>50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EFB7B80-C764-4819-9BB2-2F0F64D1C510}" type="slidenum">
              <a:rPr lang="en-US" sz="1200" smtClean="0"/>
              <a:pPr>
                <a:defRPr/>
              </a:pPr>
              <a:t>6</a:t>
            </a:fld>
            <a:endParaRPr lang="en-US" sz="1200"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B33CDD1-AFC2-4FBD-A497-C40FEA2C4F33}" type="slidenum">
              <a:rPr lang="en-US" sz="1200" smtClean="0"/>
              <a:pPr>
                <a:defRPr/>
              </a:pPr>
              <a:t>54</a:t>
            </a:fld>
            <a:endParaRPr lang="en-US" sz="1200" smtClean="0"/>
          </a:p>
        </p:txBody>
      </p:sp>
      <p:sp>
        <p:nvSpPr>
          <p:cNvPr id="8704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spcBef>
                <a:spcPct val="0"/>
              </a:spcBef>
              <a:defRPr/>
            </a:pPr>
            <a:r>
              <a:rPr lang="en-US" smtClean="0">
                <a:ea typeface="ＭＳ Ｐゴシック" pitchFamily="34" charset="-128"/>
              </a:rPr>
              <a:t>Definition of </a:t>
            </a:r>
            <a:r>
              <a:rPr lang="ja-JP" altLang="en-US" smtClean="0">
                <a:ea typeface="ＭＳ Ｐゴシック" pitchFamily="34" charset="-128"/>
              </a:rPr>
              <a:t>“</a:t>
            </a:r>
            <a:r>
              <a:rPr lang="en-US" altLang="ja-JP" smtClean="0">
                <a:ea typeface="ＭＳ Ｐゴシック" pitchFamily="34" charset="-128"/>
              </a:rPr>
              <a:t>medically necessary care</a:t>
            </a:r>
            <a:r>
              <a:rPr lang="ja-JP" altLang="en-US" smtClean="0">
                <a:ea typeface="ＭＳ Ｐゴシック" pitchFamily="34" charset="-128"/>
              </a:rPr>
              <a:t>”</a:t>
            </a:r>
            <a:r>
              <a:rPr lang="en-US" altLang="ja-JP" smtClean="0">
                <a:ea typeface="ＭＳ Ｐゴシック" pitchFamily="34" charset="-128"/>
              </a:rPr>
              <a:t>: Health care that is appropriate to the enrollee</a:t>
            </a:r>
            <a:r>
              <a:rPr lang="ja-JP" altLang="en-US" smtClean="0">
                <a:ea typeface="ＭＳ Ｐゴシック" pitchFamily="34" charset="-128"/>
              </a:rPr>
              <a:t>’</a:t>
            </a:r>
            <a:r>
              <a:rPr lang="en-US" altLang="ja-JP" smtClean="0">
                <a:ea typeface="ＭＳ Ｐゴシック" pitchFamily="34" charset="-128"/>
              </a:rPr>
              <a:t>s diagnosis or condition, and diagnostic testing in terms of the type, frequency, level, setting, and duration of the intervention, and preventive services, and…consistent w/ generally accepted practice parameters as determined by healthcare providers in the same or similar general specialty as typically manages the condition, procedure or treatment at issue, and…helps resotre and maintain the enrolllee</a:t>
            </a:r>
            <a:r>
              <a:rPr lang="ja-JP" altLang="en-US" smtClean="0">
                <a:ea typeface="ＭＳ Ｐゴシック" pitchFamily="34" charset="-128"/>
              </a:rPr>
              <a:t>’</a:t>
            </a:r>
            <a:r>
              <a:rPr lang="en-US" altLang="ja-JP" smtClean="0">
                <a:ea typeface="ＭＳ Ｐゴシック" pitchFamily="34" charset="-128"/>
              </a:rPr>
              <a:t>s health or prevents deterioration of the enrollee</a:t>
            </a:r>
            <a:r>
              <a:rPr lang="ja-JP" altLang="en-US" smtClean="0">
                <a:ea typeface="ＭＳ Ｐゴシック" pitchFamily="34" charset="-128"/>
              </a:rPr>
              <a:t>’</a:t>
            </a:r>
            <a:r>
              <a:rPr lang="en-US" altLang="ja-JP" smtClean="0">
                <a:ea typeface="ＭＳ Ｐゴシック" pitchFamily="34" charset="-128"/>
              </a:rPr>
              <a:t>s condition.  1997 MN Statute 62Q.53</a:t>
            </a:r>
            <a:endParaRPr lang="en-US" smtClean="0">
              <a:ea typeface="ＭＳ Ｐゴシック" pitchFamily="34" charset="-128"/>
            </a:endParaRPr>
          </a:p>
        </p:txBody>
      </p:sp>
      <p:sp>
        <p:nvSpPr>
          <p:cNvPr id="8704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19625B9-9DD0-4ADA-B776-4B736EDD7CF8}" type="slidenum">
              <a:rPr lang="en-US" sz="1200">
                <a:latin typeface="Calibri" pitchFamily="34" charset="0"/>
              </a:rPr>
              <a:pPr algn="r" eaLnBrk="1" hangingPunct="1"/>
              <a:t>54</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EAA1090-073C-4AD5-A745-DA86F8258EE7}" type="slidenum">
              <a:rPr lang="en-US" sz="1200" smtClean="0"/>
              <a:pPr>
                <a:defRPr/>
              </a:pPr>
              <a:t>7</a:t>
            </a:fld>
            <a:endParaRPr lang="en-US" sz="1200" dirty="0"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dirty="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charset="0"/>
                <a:ea typeface="ＭＳ Ｐゴシック" pitchFamily="34" charset="-128"/>
              </a:rPr>
              <a:t>Source: SHADAC website – this is 2011 data.  CPS data likely underrepresents uninsurance rate as it requires recall over 15 months (ie. respondant is asked in March 2012 to recall data from Jan-Dec 2011).  Often, respondants report current coverage rather than what happened before, and so we don’t capture all of the uninsurance.</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34FB362A-CAA4-4E12-981E-E34E677273DC}" type="slidenum">
              <a:rPr lang="en-US" smtClean="0"/>
              <a:pPr/>
              <a:t>10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F412ED0-3EB5-4721-9DAC-99F82DE92EA9}" type="slidenum">
              <a:rPr lang="en-US" sz="1200" smtClean="0"/>
              <a:pPr>
                <a:defRPr/>
              </a:pPr>
              <a:t>12</a:t>
            </a:fld>
            <a:endParaRPr lang="en-US" sz="1200" smtClean="0"/>
          </a:p>
        </p:txBody>
      </p:sp>
      <p:sp>
        <p:nvSpPr>
          <p:cNvPr id="7168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dirty="0">
              <a:cs typeface="+mn-cs"/>
            </a:endParaRPr>
          </a:p>
          <a:p>
            <a:pPr eaLnBrk="1" hangingPunct="1">
              <a:defRPr/>
            </a:pPr>
            <a:r>
              <a:rPr lang="en-US" dirty="0">
                <a:cs typeface="+mn-cs"/>
              </a:rPr>
              <a:t>IOM </a:t>
            </a:r>
            <a:r>
              <a:rPr lang="en-US" dirty="0" smtClean="0">
                <a:cs typeface="+mn-cs"/>
              </a:rPr>
              <a:t>estimated </a:t>
            </a:r>
            <a:r>
              <a:rPr lang="en-US" dirty="0">
                <a:cs typeface="+mn-cs"/>
              </a:rPr>
              <a:t>this # at 18,000 in 2001.  Current study analyzed data from NHANES III (1988-1994 with f/u through 2000)</a:t>
            </a:r>
          </a:p>
        </p:txBody>
      </p:sp>
      <p:sp>
        <p:nvSpPr>
          <p:cNvPr id="716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fld id="{6074CF09-C303-4DFB-9439-5327582B25A1}" type="slidenum">
              <a:rPr lang="en-US" sz="1200">
                <a:latin typeface="Calibri" pitchFamily="34" charset="0"/>
              </a:rPr>
              <a:pPr algn="r" eaLnBrk="1" hangingPunct="1"/>
              <a:t>12</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Even 1 day in the hospital would push a patient past the deductible threshold, eliminating any cost-saving incentives for the small group of sick patients who account for the vast majority of health costs.</a:t>
            </a:r>
          </a:p>
          <a:p>
            <a:endParaRPr lang="en-US" smtClean="0">
              <a:ea typeface="ＭＳ Ｐゴシック" pitchFamily="34" charset="-128"/>
            </a:endParaRPr>
          </a:p>
          <a:p>
            <a:r>
              <a:rPr lang="en-US" smtClean="0">
                <a:ea typeface="ＭＳ Ｐゴシック" pitchFamily="34" charset="-128"/>
              </a:rPr>
              <a:t>In 2010, the number of either uninsured or “underinsured” (i.e., people with health coverage that does not adequately protect them from high medical expenses) increased to more than 80 million. (Commonwealth Fund report May 2012)</a:t>
            </a:r>
          </a:p>
          <a:p>
            <a:endParaRPr lang="en-US" smtClean="0">
              <a:ea typeface="ＭＳ Ｐゴシック" pitchFamily="34" charset="-128"/>
            </a:endParaRPr>
          </a:p>
          <a:p>
            <a:r>
              <a:rPr lang="en-US" smtClean="0">
                <a:ea typeface="ＭＳ Ｐゴシック" pitchFamily="34" charset="-128"/>
              </a:rPr>
              <a:t>243,000 Minnesotans had HSAs in 2006 vs 720,000 in 2011 (Strib 2/2/11)</a:t>
            </a:r>
          </a:p>
          <a:p>
            <a:endParaRPr lang="en-US" smtClean="0">
              <a:ea typeface="ＭＳ Ｐゴシック"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FA8335D1-009E-4568-8CF0-03A449F9A5D4}" type="slidenum">
              <a:rPr lang="en-US" smtClean="0"/>
              <a:pPr/>
              <a:t>17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8A58D8D-79FF-46F1-8D98-8C31E8695745}" type="slidenum">
              <a:rPr lang="en-US" sz="1200" smtClean="0"/>
              <a:pPr>
                <a:defRPr/>
              </a:pPr>
              <a:t>19</a:t>
            </a:fld>
            <a:endParaRPr lang="en-US" sz="1200"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F318CB25-0A29-40C7-971F-7466DA08E917}" type="slidenum">
              <a:rPr lang="en-US" sz="1200" smtClean="0">
                <a:solidFill>
                  <a:srgbClr val="000000"/>
                </a:solidFill>
              </a:rPr>
              <a:pPr>
                <a:defRPr/>
              </a:pPr>
              <a:t>20</a:t>
            </a:fld>
            <a:endParaRPr lang="en-US" sz="1200" smtClean="0">
              <a:solidFill>
                <a:srgbClr val="000000"/>
              </a:solidFill>
            </a:endParaRPr>
          </a:p>
        </p:txBody>
      </p:sp>
      <p:sp>
        <p:nvSpPr>
          <p:cNvPr id="74755"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685800" y="4343400"/>
            <a:ext cx="5486400" cy="41132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t" anchorCtr="0" compatLnSpc="1">
            <a:prstTxWarp prst="textNoShape">
              <a:avLst/>
            </a:prstTxWarp>
          </a:bodyPr>
          <a:lstStyle/>
          <a:p>
            <a:pPr>
              <a:defRPr/>
            </a:pPr>
            <a:r>
              <a:rPr lang="en-US">
                <a:cs typeface="+mn-cs"/>
              </a:rPr>
              <a:t>Rising costs cannot be halted w/ the status quo.  It has been said that if America had the per-person cost of any of these countries, our deficit would vanish.</a:t>
            </a:r>
          </a:p>
          <a:p>
            <a:pPr>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In 2009, the U.S., along with Germany, performed the most knee replacements (213 per 100,000 population) among the study countries, and 75 percent</a:t>
            </a:r>
          </a:p>
          <a:p>
            <a:r>
              <a:rPr lang="en-US" smtClean="0">
                <a:ea typeface="ＭＳ Ｐゴシック" pitchFamily="34" charset="-128"/>
              </a:rPr>
              <a:t>more knee replacements than the OECD median. (Commonwealth Fund May 2012 report, “Issues in International Health Policy”)</a:t>
            </a:r>
          </a:p>
          <a:p>
            <a:endParaRPr lang="en-US" smtClean="0">
              <a:ea typeface="ＭＳ Ｐゴシック" pitchFamily="34" charset="-128"/>
            </a:endParaRPr>
          </a:p>
          <a:p>
            <a:r>
              <a:rPr lang="en-US" smtClean="0">
                <a:ea typeface="ＭＳ Ｐゴシック" pitchFamily="34" charset="-128"/>
              </a:rPr>
              <a:t>Utilization of imaging was highest in the U.S., with 91.2 MRI exams and 227.9 CT exams per 1,000 population. (Commonwealth Fund May 2012 report)</a:t>
            </a:r>
          </a:p>
          <a:p>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a:p>
            <a:r>
              <a:rPr lang="en-US" smtClean="0">
                <a:ea typeface="ＭＳ Ｐゴシック" pitchFamily="34" charset="-128"/>
              </a:rPr>
              <a:t>What about our medical malpractice costs? Aren’t these the reason our costs are so high?? “No - its direct costs — premiums, payouts, legal fees, etc. — amount to about one-half of 1 percent of total U.S. health-care spending. It’s barely a rounding error.” – Washington Post, March 5, 2012 – Ezra Klein</a:t>
            </a:r>
          </a:p>
          <a:p>
            <a:endParaRPr lang="en-US" smtClean="0">
              <a:ea typeface="ＭＳ Ｐゴシック" pitchFamily="34" charset="-128"/>
            </a:endParaRPr>
          </a:p>
          <a:p>
            <a:r>
              <a:rPr lang="en-US" smtClean="0">
                <a:ea typeface="ＭＳ Ｐゴシック" pitchFamily="34" charset="-128"/>
              </a:rPr>
              <a:t>Also, same article: In October 2009, in response to a request from Sen. Orrin Hatch (R-Utah), the Congressional Budget Office took a careful look at the evidence on defensive medicine and concluded that aggressive reforms to the medical malpractice system “would reduce total national health care spending by about 0.5 percent.”</a:t>
            </a:r>
          </a:p>
          <a:p>
            <a:endParaRPr lang="en-US"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35561776-28ED-46BF-8F50-C810323B8FE0}" type="slidenum">
              <a:rPr lang="en-US" smtClean="0"/>
              <a:pPr/>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42481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7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9328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960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59596" y="1325366"/>
            <a:ext cx="4136204" cy="46644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325366"/>
            <a:ext cx="4136204" cy="46644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80530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pPr>
              <a:defRPr/>
            </a:pPr>
            <a:fld id="{12B22012-B326-4EB1-BF72-7C91DA8C5BDF}" type="slidenum">
              <a:rPr lang="en-US"/>
              <a:pPr>
                <a:defRPr/>
              </a:pPr>
              <a:t>‹#›</a:t>
            </a:fld>
            <a:endParaRPr lang="en-US"/>
          </a:p>
        </p:txBody>
      </p:sp>
    </p:spTree>
    <p:extLst>
      <p:ext uri="{BB962C8B-B14F-4D97-AF65-F5344CB8AC3E}">
        <p14:creationId xmlns:p14="http://schemas.microsoft.com/office/powerpoint/2010/main" val="197927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1437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6775"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6775"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0"/>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defRPr>
            </a:lvl1pPr>
          </a:lstStyle>
          <a:p>
            <a:pPr>
              <a:defRPr/>
            </a:pPr>
            <a:fld id="{43059D91-A8E1-47C8-9B08-CBDA17FA83DC}" type="slidenum">
              <a:rPr lang="en-US"/>
              <a:pPr>
                <a:defRPr/>
              </a:pPr>
              <a:t>‹#›</a:t>
            </a:fld>
            <a:endParaRPr lang="en-US"/>
          </a:p>
        </p:txBody>
      </p:sp>
    </p:spTree>
    <p:extLst>
      <p:ext uri="{BB962C8B-B14F-4D97-AF65-F5344CB8AC3E}">
        <p14:creationId xmlns:p14="http://schemas.microsoft.com/office/powerpoint/2010/main" val="320107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lumMod val="75000"/>
              </a:schemeClr>
            </a:gs>
            <a:gs pos="50000">
              <a:schemeClr val="bg1">
                <a:lumMod val="90000"/>
              </a:schemeClr>
            </a:gs>
            <a:gs pos="100000">
              <a:srgbClr val="D8E4BC"/>
            </a:gs>
          </a:gsLst>
          <a:lin ang="5400000" scaled="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3" y="171450"/>
            <a:ext cx="8423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60363" y="1314450"/>
            <a:ext cx="842327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8"/>
          <p:cNvSpPr/>
          <p:nvPr/>
        </p:nvSpPr>
        <p:spPr>
          <a:xfrm>
            <a:off x="0" y="6248400"/>
            <a:ext cx="9144000" cy="609600"/>
          </a:xfrm>
          <a:prstGeom prst="rect">
            <a:avLst/>
          </a:prstGeom>
          <a:gradFill>
            <a:gsLst>
              <a:gs pos="27000">
                <a:schemeClr val="accent1"/>
              </a:gs>
              <a:gs pos="50000">
                <a:schemeClr val="accent1"/>
              </a:gs>
              <a:gs pos="100000">
                <a:schemeClr val="tx1"/>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EBF1DD"/>
              </a:solidFill>
            </a:endParaRPr>
          </a:p>
        </p:txBody>
      </p:sp>
      <p:pic>
        <p:nvPicPr>
          <p:cNvPr id="1029" name="Picture 6"/>
          <p:cNvPicPr>
            <a:picLocks noChangeAspect="1" noChangeArrowheads="1"/>
          </p:cNvPicPr>
          <p:nvPr userDrawn="1"/>
        </p:nvPicPr>
        <p:blipFill>
          <a:blip r:embed="rId9">
            <a:extLst>
              <a:ext uri="{28A0092B-C50C-407E-A947-70E740481C1C}">
                <a14:useLocalDpi xmlns:a14="http://schemas.microsoft.com/office/drawing/2010/main" val="0"/>
              </a:ext>
            </a:extLst>
          </a:blip>
          <a:srcRect t="8031" b="5086"/>
          <a:stretch>
            <a:fillRect/>
          </a:stretch>
        </p:blipFill>
        <p:spPr bwMode="auto">
          <a:xfrm>
            <a:off x="0" y="6261100"/>
            <a:ext cx="24876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1" r:id="rId5"/>
    <p:sldLayoutId id="2147483846" r:id="rId6"/>
    <p:sldLayoutId id="2147483847" r:id="rId7"/>
  </p:sldLayoutIdLst>
  <p:txStyles>
    <p:titleStyle>
      <a:lvl1pPr algn="ctr" rtl="0" eaLnBrk="0" fontAlgn="base" hangingPunct="0">
        <a:spcBef>
          <a:spcPct val="0"/>
        </a:spcBef>
        <a:spcAft>
          <a:spcPct val="0"/>
        </a:spcAft>
        <a:defRPr sz="4800" kern="1200">
          <a:solidFill>
            <a:schemeClr val="tx1"/>
          </a:solidFill>
          <a:latin typeface="Franklin Gothic Medium" pitchFamily="34" charset="0"/>
          <a:ea typeface="ＭＳ Ｐゴシック" charset="0"/>
          <a:cs typeface="ＭＳ Ｐゴシック" charset="0"/>
        </a:defRPr>
      </a:lvl1pPr>
      <a:lvl2pPr algn="ctr" rtl="0" eaLnBrk="0" fontAlgn="base" hangingPunct="0">
        <a:spcBef>
          <a:spcPct val="0"/>
        </a:spcBef>
        <a:spcAft>
          <a:spcPct val="0"/>
        </a:spcAft>
        <a:defRPr sz="4800">
          <a:solidFill>
            <a:schemeClr val="tx1"/>
          </a:solidFill>
          <a:latin typeface="Franklin Gothic Medium" charset="0"/>
          <a:ea typeface="ＭＳ Ｐゴシック" charset="0"/>
          <a:cs typeface="ＭＳ Ｐゴシック" charset="0"/>
        </a:defRPr>
      </a:lvl2pPr>
      <a:lvl3pPr algn="ctr" rtl="0" eaLnBrk="0" fontAlgn="base" hangingPunct="0">
        <a:spcBef>
          <a:spcPct val="0"/>
        </a:spcBef>
        <a:spcAft>
          <a:spcPct val="0"/>
        </a:spcAft>
        <a:defRPr sz="4800">
          <a:solidFill>
            <a:schemeClr val="tx1"/>
          </a:solidFill>
          <a:latin typeface="Franklin Gothic Medium" charset="0"/>
          <a:ea typeface="ＭＳ Ｐゴシック" charset="0"/>
          <a:cs typeface="ＭＳ Ｐゴシック" charset="0"/>
        </a:defRPr>
      </a:lvl3pPr>
      <a:lvl4pPr algn="ctr" rtl="0" eaLnBrk="0" fontAlgn="base" hangingPunct="0">
        <a:spcBef>
          <a:spcPct val="0"/>
        </a:spcBef>
        <a:spcAft>
          <a:spcPct val="0"/>
        </a:spcAft>
        <a:defRPr sz="4800">
          <a:solidFill>
            <a:schemeClr val="tx1"/>
          </a:solidFill>
          <a:latin typeface="Franklin Gothic Medium" charset="0"/>
          <a:ea typeface="ＭＳ Ｐゴシック" charset="0"/>
          <a:cs typeface="ＭＳ Ｐゴシック" charset="0"/>
        </a:defRPr>
      </a:lvl4pPr>
      <a:lvl5pPr algn="ctr" rtl="0" eaLnBrk="0" fontAlgn="base" hangingPunct="0">
        <a:spcBef>
          <a:spcPct val="0"/>
        </a:spcBef>
        <a:spcAft>
          <a:spcPct val="0"/>
        </a:spcAft>
        <a:defRPr sz="4800">
          <a:solidFill>
            <a:schemeClr val="tx1"/>
          </a:solidFill>
          <a:latin typeface="Franklin Gothic Medium" charset="0"/>
          <a:ea typeface="ＭＳ Ｐゴシック" charset="0"/>
          <a:cs typeface="ＭＳ Ｐゴシック" charset="0"/>
        </a:defRPr>
      </a:lvl5pPr>
      <a:lvl6pPr marL="457200" algn="ctr" rtl="0" fontAlgn="base">
        <a:spcBef>
          <a:spcPct val="0"/>
        </a:spcBef>
        <a:spcAft>
          <a:spcPct val="0"/>
        </a:spcAft>
        <a:defRPr sz="4800">
          <a:solidFill>
            <a:schemeClr val="tx1"/>
          </a:solidFill>
          <a:latin typeface="Franklin Gothic Medium" charset="0"/>
          <a:ea typeface="ＭＳ Ｐゴシック" charset="0"/>
          <a:cs typeface="ＭＳ Ｐゴシック" charset="0"/>
        </a:defRPr>
      </a:lvl6pPr>
      <a:lvl7pPr marL="914400" algn="ctr" rtl="0" fontAlgn="base">
        <a:spcBef>
          <a:spcPct val="0"/>
        </a:spcBef>
        <a:spcAft>
          <a:spcPct val="0"/>
        </a:spcAft>
        <a:defRPr sz="4800">
          <a:solidFill>
            <a:schemeClr val="tx1"/>
          </a:solidFill>
          <a:latin typeface="Franklin Gothic Medium" charset="0"/>
          <a:ea typeface="ＭＳ Ｐゴシック" charset="0"/>
          <a:cs typeface="ＭＳ Ｐゴシック" charset="0"/>
        </a:defRPr>
      </a:lvl7pPr>
      <a:lvl8pPr marL="1371600" algn="ctr" rtl="0" fontAlgn="base">
        <a:spcBef>
          <a:spcPct val="0"/>
        </a:spcBef>
        <a:spcAft>
          <a:spcPct val="0"/>
        </a:spcAft>
        <a:defRPr sz="4800">
          <a:solidFill>
            <a:schemeClr val="tx1"/>
          </a:solidFill>
          <a:latin typeface="Franklin Gothic Medium" charset="0"/>
          <a:ea typeface="ＭＳ Ｐゴシック" charset="0"/>
          <a:cs typeface="ＭＳ Ｐゴシック" charset="0"/>
        </a:defRPr>
      </a:lvl8pPr>
      <a:lvl9pPr marL="1828800" algn="ctr" rtl="0" fontAlgn="base">
        <a:spcBef>
          <a:spcPct val="0"/>
        </a:spcBef>
        <a:spcAft>
          <a:spcPct val="0"/>
        </a:spcAft>
        <a:defRPr sz="4800">
          <a:solidFill>
            <a:schemeClr val="tx1"/>
          </a:solidFill>
          <a:latin typeface="Franklin Gothic Medium" charset="0"/>
          <a:ea typeface="ＭＳ Ｐゴシック" charset="0"/>
          <a:cs typeface="ＭＳ Ｐゴシック" charset="0"/>
        </a:defRPr>
      </a:lvl9pPr>
    </p:titleStyle>
    <p:bodyStyle>
      <a:lvl1pPr marL="342900" indent="-342900" algn="l" rtl="0" eaLnBrk="0" fontAlgn="base" hangingPunct="0">
        <a:spcBef>
          <a:spcPct val="0"/>
        </a:spcBef>
        <a:spcAft>
          <a:spcPts val="600"/>
        </a:spcAft>
        <a:buFont typeface="Arial" charset="0"/>
        <a:buChar char="•"/>
        <a:defRPr sz="3200" kern="1200">
          <a:solidFill>
            <a:schemeClr val="tx1"/>
          </a:solidFill>
          <a:latin typeface="Franklin Gothic Medium" pitchFamily="34" charset="0"/>
          <a:ea typeface="ＭＳ Ｐゴシック" charset="0"/>
          <a:cs typeface="ＭＳ Ｐゴシック" charset="0"/>
        </a:defRPr>
      </a:lvl1pPr>
      <a:lvl2pPr marL="742950" indent="-285750" algn="l" rtl="0" eaLnBrk="0" fontAlgn="base" hangingPunct="0">
        <a:spcBef>
          <a:spcPct val="0"/>
        </a:spcBef>
        <a:spcAft>
          <a:spcPts val="600"/>
        </a:spcAft>
        <a:buFont typeface="Arial" charset="0"/>
        <a:buChar char="•"/>
        <a:defRPr sz="2800" kern="1200">
          <a:solidFill>
            <a:schemeClr val="tx1"/>
          </a:solidFill>
          <a:latin typeface="Franklin Gothic Medium" pitchFamily="34" charset="0"/>
          <a:ea typeface="ＭＳ Ｐゴシック" charset="0"/>
          <a:cs typeface="+mn-cs"/>
        </a:defRPr>
      </a:lvl2pPr>
      <a:lvl3pPr marL="1143000" indent="-228600" algn="l" rtl="0" eaLnBrk="0" fontAlgn="base" hangingPunct="0">
        <a:spcBef>
          <a:spcPct val="0"/>
        </a:spcBef>
        <a:spcAft>
          <a:spcPts val="600"/>
        </a:spcAft>
        <a:buFont typeface="Arial" charset="0"/>
        <a:buChar char="•"/>
        <a:defRPr sz="2400" kern="1200">
          <a:solidFill>
            <a:schemeClr val="tx1"/>
          </a:solidFill>
          <a:latin typeface="Franklin Gothic Medium" pitchFamily="34" charset="0"/>
          <a:ea typeface="ＭＳ Ｐゴシック" charset="0"/>
          <a:cs typeface="+mn-cs"/>
        </a:defRPr>
      </a:lvl3pPr>
      <a:lvl4pPr marL="1600200" indent="-228600" algn="l" rtl="0" eaLnBrk="0" fontAlgn="base" hangingPunct="0">
        <a:spcBef>
          <a:spcPct val="0"/>
        </a:spcBef>
        <a:spcAft>
          <a:spcPts val="600"/>
        </a:spcAft>
        <a:buFont typeface="Arial" charset="0"/>
        <a:buChar char="•"/>
        <a:defRPr sz="2000" kern="1200">
          <a:solidFill>
            <a:schemeClr val="tx1"/>
          </a:solidFill>
          <a:latin typeface="Franklin Gothic Medium" pitchFamily="34" charset="0"/>
          <a:ea typeface="ＭＳ Ｐゴシック" charset="0"/>
          <a:cs typeface="+mn-cs"/>
        </a:defRPr>
      </a:lvl4pPr>
      <a:lvl5pPr marL="2057400" indent="-228600" algn="l" rtl="0" eaLnBrk="0" fontAlgn="base" hangingPunct="0">
        <a:spcBef>
          <a:spcPct val="0"/>
        </a:spcBef>
        <a:spcAft>
          <a:spcPts val="600"/>
        </a:spcAft>
        <a:buFont typeface="Arial" charset="0"/>
        <a:buChar char="•"/>
        <a:defRPr kern="1200">
          <a:solidFill>
            <a:schemeClr val="tx1"/>
          </a:solidFill>
          <a:latin typeface="Franklin Gothic Medium"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oleObject" Target="../embeddings/Microsoft_Excel_Chart4.xls"/><Relationship Id="rId18" Type="http://schemas.openxmlformats.org/officeDocument/2006/relationships/oleObject" Target="../embeddings/oleObject6.bin"/><Relationship Id="rId26" Type="http://schemas.openxmlformats.org/officeDocument/2006/relationships/image" Target="../media/image18.png"/><Relationship Id="rId3" Type="http://schemas.openxmlformats.org/officeDocument/2006/relationships/oleObject" Target="../embeddings/oleObject1.bin"/><Relationship Id="rId21" Type="http://schemas.openxmlformats.org/officeDocument/2006/relationships/oleObject" Target="../embeddings/oleObject7.bin"/><Relationship Id="rId7" Type="http://schemas.openxmlformats.org/officeDocument/2006/relationships/oleObject" Target="../embeddings/Microsoft_Excel_Chart2.xls"/><Relationship Id="rId12" Type="http://schemas.openxmlformats.org/officeDocument/2006/relationships/oleObject" Target="../embeddings/oleObject4.bin"/><Relationship Id="rId17" Type="http://schemas.openxmlformats.org/officeDocument/2006/relationships/image" Target="../media/image15.png"/><Relationship Id="rId25" Type="http://schemas.openxmlformats.org/officeDocument/2006/relationships/oleObject" Target="../embeddings/Microsoft_Excel_Chart8.xls"/><Relationship Id="rId2" Type="http://schemas.openxmlformats.org/officeDocument/2006/relationships/slideLayout" Target="../slideLayouts/slideLayout3.xml"/><Relationship Id="rId16" Type="http://schemas.openxmlformats.org/officeDocument/2006/relationships/oleObject" Target="../embeddings/Microsoft_Excel_Chart5.xls"/><Relationship Id="rId20"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png"/><Relationship Id="rId24" Type="http://schemas.openxmlformats.org/officeDocument/2006/relationships/oleObject" Target="../embeddings/oleObject8.bin"/><Relationship Id="rId5" Type="http://schemas.openxmlformats.org/officeDocument/2006/relationships/image" Target="../media/image11.png"/><Relationship Id="rId15" Type="http://schemas.openxmlformats.org/officeDocument/2006/relationships/oleObject" Target="../embeddings/oleObject5.bin"/><Relationship Id="rId23" Type="http://schemas.openxmlformats.org/officeDocument/2006/relationships/image" Target="../media/image17.png"/><Relationship Id="rId10" Type="http://schemas.openxmlformats.org/officeDocument/2006/relationships/oleObject" Target="../embeddings/Microsoft_Excel_Chart3.xls"/><Relationship Id="rId19" Type="http://schemas.openxmlformats.org/officeDocument/2006/relationships/oleObject" Target="../embeddings/Microsoft_Excel_Chart6.xls"/><Relationship Id="rId4" Type="http://schemas.openxmlformats.org/officeDocument/2006/relationships/oleObject" Target="../embeddings/Microsoft_Excel_Chart1.xls"/><Relationship Id="rId9" Type="http://schemas.openxmlformats.org/officeDocument/2006/relationships/oleObject" Target="../embeddings/oleObject3.bin"/><Relationship Id="rId14" Type="http://schemas.openxmlformats.org/officeDocument/2006/relationships/image" Target="../media/image14.png"/><Relationship Id="rId22" Type="http://schemas.openxmlformats.org/officeDocument/2006/relationships/oleObject" Target="../embeddings/Microsoft_Excel_Chart7.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20.png"/><Relationship Id="rId4" Type="http://schemas.openxmlformats.org/officeDocument/2006/relationships/oleObject" Target="../embeddings/Microsoft_Excel_Chart9.xls"/></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oleObject" Target="../embeddings/Microsoft_Excel_Chart10.xls"/><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4.png"/><Relationship Id="rId5" Type="http://schemas.openxmlformats.org/officeDocument/2006/relationships/oleObject" Target="../embeddings/Microsoft_Excel_Chart11.xls"/><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25.png"/><Relationship Id="rId4" Type="http://schemas.openxmlformats.org/officeDocument/2006/relationships/oleObject" Target="../embeddings/Microsoft_Excel_Chart12.xls"/></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13.bin"/><Relationship Id="rId7" Type="http://schemas.openxmlformats.org/officeDocument/2006/relationships/oleObject" Target="../embeddings/Microsoft_Excel_Chart14.xls"/><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26.png"/><Relationship Id="rId4" Type="http://schemas.openxmlformats.org/officeDocument/2006/relationships/oleObject" Target="../embeddings/Microsoft_Excel_Chart13.xls"/></Relationships>
</file>

<file path=ppt/slides/_rels/slide23.xml.rels><?xml version="1.0" encoding="UTF-8" standalone="yes"?>
<Relationships xmlns="http://schemas.openxmlformats.org/package/2006/relationships"><Relationship Id="rId8" Type="http://schemas.openxmlformats.org/officeDocument/2006/relationships/oleObject" Target="../embeddings/Microsoft_Excel_Chart16.xls"/><Relationship Id="rId3" Type="http://schemas.openxmlformats.org/officeDocument/2006/relationships/notesSlide" Target="../notesSlides/notesSlide9.xml"/><Relationship Id="rId7"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28.png"/><Relationship Id="rId5" Type="http://schemas.openxmlformats.org/officeDocument/2006/relationships/oleObject" Target="../embeddings/Microsoft_Excel_Chart15.xls"/><Relationship Id="rId4" Type="http://schemas.openxmlformats.org/officeDocument/2006/relationships/oleObject" Target="../embeddings/oleObject15.bin"/><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30.png"/><Relationship Id="rId4" Type="http://schemas.openxmlformats.org/officeDocument/2006/relationships/oleObject" Target="../embeddings/Microsoft_Excel_Chart17.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31.png"/><Relationship Id="rId4" Type="http://schemas.openxmlformats.org/officeDocument/2006/relationships/oleObject" Target="../embeddings/Microsoft_Excel_Chart18.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image" Target="../media/image32.png"/><Relationship Id="rId4" Type="http://schemas.openxmlformats.org/officeDocument/2006/relationships/oleObject" Target="../embeddings/Microsoft_Excel_Chart19.xls"/></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6.png"/><Relationship Id="rId4" Type="http://schemas.openxmlformats.org/officeDocument/2006/relationships/diagramLayout" Target="../diagrams/layout4.xml"/><Relationship Id="rId9" Type="http://schemas.openxmlformats.org/officeDocument/2006/relationships/oleObject" Target="../embeddings/Microsoft_Excel_Chart20.xls"/></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image" Target="../media/image37.png"/><Relationship Id="rId5" Type="http://schemas.openxmlformats.org/officeDocument/2006/relationships/oleObject" Target="../embeddings/Microsoft_Excel_Chart21.xls"/><Relationship Id="rId4" Type="http://schemas.openxmlformats.org/officeDocument/2006/relationships/oleObject" Target="../embeddings/oleObject21.bin"/></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38.png"/><Relationship Id="rId5" Type="http://schemas.openxmlformats.org/officeDocument/2006/relationships/oleObject" Target="../embeddings/Microsoft_Excel_Chart22.xls"/><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36.png"/><Relationship Id="rId4" Type="http://schemas.openxmlformats.org/officeDocument/2006/relationships/diagramLayout" Target="../diagrams/layout5.xml"/><Relationship Id="rId9" Type="http://schemas.openxmlformats.org/officeDocument/2006/relationships/oleObject" Target="../embeddings/Microsoft_Excel_Chart23.xls"/></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9.png"/><Relationship Id="rId5" Type="http://schemas.openxmlformats.org/officeDocument/2006/relationships/oleObject" Target="../embeddings/Microsoft_Excel_Chart24.xls"/><Relationship Id="rId4" Type="http://schemas.openxmlformats.org/officeDocument/2006/relationships/oleObject" Target="../embeddings/oleObject24.bin"/></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16.vml"/><Relationship Id="rId5" Type="http://schemas.openxmlformats.org/officeDocument/2006/relationships/image" Target="../media/image44.emf"/><Relationship Id="rId4" Type="http://schemas.openxmlformats.org/officeDocument/2006/relationships/oleObject" Target="../embeddings/Microsoft_Excel_Chart25.xls"/></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www.pnhpminnesota.org/" TargetMode="External"/><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pnhp.or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52400" y="42863"/>
            <a:ext cx="8839200" cy="1524000"/>
          </a:xfrm>
          <a:extLs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sz="3200" smtClean="0">
                <a:ea typeface="ＭＳ Ｐゴシック" pitchFamily="34" charset="-128"/>
              </a:rPr>
              <a:t>The Relationship Between Single-Payer Healthcare and Cancer Disparities: </a:t>
            </a:r>
            <a:br>
              <a:rPr lang="en-US" sz="3200" smtClean="0">
                <a:ea typeface="ＭＳ Ｐゴシック" pitchFamily="34" charset="-128"/>
              </a:rPr>
            </a:br>
            <a:r>
              <a:rPr lang="en-US" sz="3200" smtClean="0">
                <a:ea typeface="ＭＳ Ｐゴシック" pitchFamily="34" charset="-128"/>
              </a:rPr>
              <a:t>Can Minnesota Do Better? </a:t>
            </a:r>
            <a:endParaRPr lang="en-US" sz="5400" smtClean="0">
              <a:ea typeface="ＭＳ Ｐゴシック" pitchFamily="34" charset="-128"/>
            </a:endParaRPr>
          </a:p>
        </p:txBody>
      </p:sp>
      <p:sp>
        <p:nvSpPr>
          <p:cNvPr id="8195" name="Rectangle 3"/>
          <p:cNvSpPr>
            <a:spLocks noGrp="1" noChangeArrowheads="1"/>
          </p:cNvSpPr>
          <p:nvPr>
            <p:ph type="subTitle" idx="1"/>
          </p:nvPr>
        </p:nvSpPr>
        <p:spPr>
          <a:xfrm>
            <a:off x="304800" y="5116513"/>
            <a:ext cx="8001000" cy="1560512"/>
          </a:xfrm>
        </p:spPr>
        <p:txBody>
          <a:bodyPr/>
          <a:lstStyle/>
          <a:p>
            <a:pPr algn="l" eaLnBrk="1" hangingPunct="1">
              <a:spcAft>
                <a:spcPct val="0"/>
              </a:spcAft>
            </a:pPr>
            <a:r>
              <a:rPr lang="en-US" sz="2400" smtClean="0">
                <a:solidFill>
                  <a:schemeClr val="tx1"/>
                </a:solidFill>
                <a:latin typeface="Franklin Gothic Book" pitchFamily="34" charset="0"/>
                <a:ea typeface="ＭＳ Ｐゴシック" pitchFamily="34" charset="-128"/>
              </a:rPr>
              <a:t>Ann Settgast, MD </a:t>
            </a:r>
          </a:p>
          <a:p>
            <a:pPr algn="l" eaLnBrk="1" hangingPunct="1">
              <a:spcAft>
                <a:spcPct val="0"/>
              </a:spcAft>
            </a:pPr>
            <a:r>
              <a:rPr lang="en-US" sz="2400" smtClean="0">
                <a:solidFill>
                  <a:schemeClr val="tx1"/>
                </a:solidFill>
                <a:latin typeface="Franklin Gothic Book" pitchFamily="34" charset="0"/>
                <a:ea typeface="ＭＳ Ｐゴシック" pitchFamily="34" charset="-128"/>
              </a:rPr>
              <a:t>Cancer Disparities Summit</a:t>
            </a:r>
          </a:p>
          <a:p>
            <a:pPr algn="l" eaLnBrk="1" hangingPunct="1">
              <a:spcAft>
                <a:spcPct val="0"/>
              </a:spcAft>
            </a:pPr>
            <a:r>
              <a:rPr lang="en-US" sz="2400" smtClean="0">
                <a:solidFill>
                  <a:schemeClr val="tx1"/>
                </a:solidFill>
                <a:latin typeface="Franklin Gothic Book" pitchFamily="34" charset="0"/>
                <a:ea typeface="ＭＳ Ｐゴシック" pitchFamily="34" charset="-128"/>
              </a:rPr>
              <a:t>Minnetonka, Minnesota</a:t>
            </a:r>
          </a:p>
          <a:p>
            <a:pPr algn="l" eaLnBrk="1" hangingPunct="1">
              <a:spcAft>
                <a:spcPct val="0"/>
              </a:spcAft>
            </a:pPr>
            <a:r>
              <a:rPr lang="en-US" sz="2400" smtClean="0">
                <a:solidFill>
                  <a:schemeClr val="tx1"/>
                </a:solidFill>
                <a:latin typeface="Franklin Gothic Book" pitchFamily="34" charset="0"/>
                <a:ea typeface="ＭＳ Ｐゴシック" pitchFamily="34" charset="-128"/>
              </a:rPr>
              <a:t>June 19, 2013</a:t>
            </a:r>
          </a:p>
          <a:p>
            <a:pPr algn="l" eaLnBrk="1" hangingPunct="1">
              <a:spcAft>
                <a:spcPct val="0"/>
              </a:spcAft>
            </a:pPr>
            <a:endParaRPr lang="en-US" sz="2400" smtClean="0">
              <a:solidFill>
                <a:schemeClr val="tx1"/>
              </a:solidFill>
              <a:latin typeface="Franklin Gothic Book" pitchFamily="34" charset="0"/>
              <a:ea typeface="ＭＳ Ｐゴシック" pitchFamily="34" charset="-128"/>
            </a:endParaRPr>
          </a:p>
        </p:txBody>
      </p:sp>
      <p:pic>
        <p:nvPicPr>
          <p:cNvPr id="17411" name="Picture 3" descr="IMG_0053.JPG"/>
          <p:cNvPicPr>
            <a:picLocks noChangeAspect="1"/>
          </p:cNvPicPr>
          <p:nvPr/>
        </p:nvPicPr>
        <p:blipFill>
          <a:blip r:embed="rId3"/>
          <a:srcRect/>
          <a:stretch>
            <a:fillRect/>
          </a:stretch>
        </p:blipFill>
        <p:spPr bwMode="auto">
          <a:xfrm>
            <a:off x="866775" y="1541463"/>
            <a:ext cx="7383463" cy="3481387"/>
          </a:xfrm>
          <a:prstGeom prst="rect">
            <a:avLst/>
          </a:prstGeom>
          <a:noFill/>
          <a:ln w="9525">
            <a:solidFill>
              <a:schemeClr val="tx1"/>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minnesota-map"/>
          <p:cNvPicPr>
            <a:picLocks noChangeAspect="1" noChangeArrowheads="1"/>
          </p:cNvPicPr>
          <p:nvPr/>
        </p:nvPicPr>
        <p:blipFill>
          <a:blip r:embed="rId3">
            <a:lum bright="-80000"/>
            <a:extLst>
              <a:ext uri="{28A0092B-C50C-407E-A947-70E740481C1C}">
                <a14:useLocalDpi xmlns:a14="http://schemas.microsoft.com/office/drawing/2010/main" val="0"/>
              </a:ext>
            </a:extLst>
          </a:blip>
          <a:srcRect/>
          <a:stretch>
            <a:fillRect/>
          </a:stretch>
        </p:blipFill>
        <p:spPr bwMode="auto">
          <a:xfrm>
            <a:off x="304800" y="381000"/>
            <a:ext cx="62484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228600" y="1828800"/>
            <a:ext cx="45116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6000" b="1">
                <a:solidFill>
                  <a:srgbClr val="FFFF00"/>
                </a:solidFill>
                <a:latin typeface="Calibri" pitchFamily="34" charset="0"/>
              </a:rPr>
              <a:t>446,000 Uninsured</a:t>
            </a:r>
          </a:p>
        </p:txBody>
      </p:sp>
      <p:sp>
        <p:nvSpPr>
          <p:cNvPr id="17412" name="Text Box 4"/>
          <p:cNvSpPr txBox="1">
            <a:spLocks noChangeArrowheads="1"/>
          </p:cNvSpPr>
          <p:nvPr/>
        </p:nvSpPr>
        <p:spPr bwMode="auto">
          <a:xfrm>
            <a:off x="2643188" y="6248400"/>
            <a:ext cx="619601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sz="1600"/>
              <a:t>Source: Current Population Survey Annual Social and Economic Supplement (CPS), 2012</a:t>
            </a:r>
          </a:p>
        </p:txBody>
      </p:sp>
      <p:sp>
        <p:nvSpPr>
          <p:cNvPr id="17413" name="Text Box 5"/>
          <p:cNvSpPr txBox="1">
            <a:spLocks noChangeArrowheads="1"/>
          </p:cNvSpPr>
          <p:nvPr/>
        </p:nvSpPr>
        <p:spPr bwMode="auto">
          <a:xfrm>
            <a:off x="4740275" y="2895600"/>
            <a:ext cx="4267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800"/>
              <a:t>63% have a full-time worker in the household.</a:t>
            </a:r>
          </a:p>
          <a:p>
            <a:pPr>
              <a:spcBef>
                <a:spcPct val="50000"/>
              </a:spcBef>
            </a:pPr>
            <a:endParaRPr lang="en-US"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600" smtClean="0">
                <a:ea typeface="ＭＳ Ｐゴシック" pitchFamily="34" charset="-128"/>
              </a:rPr>
              <a:t>Chronically Ill Are Uninsured</a:t>
            </a:r>
            <a:endParaRPr lang="en-US" sz="2400" smtClean="0">
              <a:ea typeface="ＭＳ Ｐゴシック" pitchFamily="34" charset="-128"/>
            </a:endParaRPr>
          </a:p>
        </p:txBody>
      </p:sp>
      <p:sp>
        <p:nvSpPr>
          <p:cNvPr id="18435" name="TextBox 2"/>
          <p:cNvSpPr txBox="1">
            <a:spLocks noChangeArrowheads="1"/>
          </p:cNvSpPr>
          <p:nvPr/>
        </p:nvSpPr>
        <p:spPr bwMode="auto">
          <a:xfrm>
            <a:off x="2655888" y="6221413"/>
            <a:ext cx="64881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2000">
                <a:latin typeface="Franklin Gothic Book" pitchFamily="34" charset="0"/>
              </a:rPr>
              <a:t>Source: Wilper et al. Annals Internal Medicine 2008;149:170</a:t>
            </a:r>
            <a:r>
              <a:rPr lang="en-US" sz="1200">
                <a:solidFill>
                  <a:schemeClr val="bg2"/>
                </a:solidFill>
                <a:latin typeface="Franklin Gothic Book" pitchFamily="34" charset="0"/>
              </a:rPr>
              <a:t>. </a:t>
            </a:r>
          </a:p>
        </p:txBody>
      </p:sp>
      <p:graphicFrame>
        <p:nvGraphicFramePr>
          <p:cNvPr id="18436" name="Chart 4"/>
          <p:cNvGraphicFramePr>
            <a:graphicFrameLocks/>
          </p:cNvGraphicFramePr>
          <p:nvPr/>
        </p:nvGraphicFramePr>
        <p:xfrm>
          <a:off x="293688" y="1346200"/>
          <a:ext cx="8499475" cy="4381500"/>
        </p:xfrm>
        <a:graphic>
          <a:graphicData uri="http://schemas.openxmlformats.org/presentationml/2006/ole">
            <mc:AlternateContent xmlns:mc="http://schemas.openxmlformats.org/markup-compatibility/2006">
              <mc:Choice xmlns:v="urn:schemas-microsoft-com:vml" Requires="v">
                <p:oleObj spid="_x0000_s18461" r:id="rId4" imgW="8497122" imgH="4382662" progId="Excel.Chart.8">
                  <p:embed/>
                </p:oleObj>
              </mc:Choice>
              <mc:Fallback>
                <p:oleObj r:id="rId4" imgW="8497122" imgH="4382662"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8" y="1346200"/>
                        <a:ext cx="84994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7" name="TextBox 6"/>
          <p:cNvSpPr txBox="1">
            <a:spLocks noChangeArrowheads="1"/>
          </p:cNvSpPr>
          <p:nvPr/>
        </p:nvSpPr>
        <p:spPr bwMode="auto">
          <a:xfrm>
            <a:off x="3554413" y="5514975"/>
            <a:ext cx="4587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Book" pitchFamily="34" charset="0"/>
              </a:rPr>
              <a:t>Millions of uninsured with disease</a:t>
            </a:r>
          </a:p>
        </p:txBody>
      </p:sp>
      <p:grpSp>
        <p:nvGrpSpPr>
          <p:cNvPr id="10" name="Group 9"/>
          <p:cNvGrpSpPr>
            <a:grpSpLocks/>
          </p:cNvGrpSpPr>
          <p:nvPr/>
        </p:nvGrpSpPr>
        <p:grpSpPr bwMode="auto">
          <a:xfrm>
            <a:off x="4017963" y="1470025"/>
            <a:ext cx="1387475" cy="695325"/>
            <a:chOff x="4325723" y="1470152"/>
            <a:chExt cx="1387737" cy="695147"/>
          </a:xfrm>
        </p:grpSpPr>
        <p:graphicFrame>
          <p:nvGraphicFramePr>
            <p:cNvPr id="18459" name="Chart 7"/>
            <p:cNvGraphicFramePr>
              <a:graphicFrameLocks/>
            </p:cNvGraphicFramePr>
            <p:nvPr/>
          </p:nvGraphicFramePr>
          <p:xfrm>
            <a:off x="4274923" y="1419352"/>
            <a:ext cx="859942" cy="796747"/>
          </p:xfrm>
          <a:graphic>
            <a:graphicData uri="http://schemas.openxmlformats.org/presentationml/2006/ole">
              <mc:AlternateContent xmlns:mc="http://schemas.openxmlformats.org/markup-compatibility/2006">
                <mc:Choice xmlns:v="urn:schemas-microsoft-com:vml" Requires="v">
                  <p:oleObj spid="_x0000_s18462" r:id="rId7" imgW="859465" imgH="798510" progId="Excel.Chart.8">
                    <p:embed/>
                  </p:oleObj>
                </mc:Choice>
                <mc:Fallback>
                  <p:oleObj r:id="rId7" imgW="859465" imgH="798510" progId="Excel.Chart.8">
                    <p:embed/>
                    <p:pic>
                      <p:nvPicPr>
                        <p:cNvPr id="0" name="Chart 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4923" y="1419352"/>
                          <a:ext cx="859942" cy="79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60" name="TextBox 8"/>
            <p:cNvSpPr txBox="1">
              <a:spLocks noChangeArrowheads="1"/>
            </p:cNvSpPr>
            <p:nvPr/>
          </p:nvSpPr>
          <p:spPr bwMode="auto">
            <a:xfrm>
              <a:off x="4820715" y="1617670"/>
              <a:ext cx="892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Book" pitchFamily="34" charset="0"/>
                </a:rPr>
                <a:t>16.6%</a:t>
              </a:r>
            </a:p>
          </p:txBody>
        </p:sp>
      </p:grpSp>
      <p:grpSp>
        <p:nvGrpSpPr>
          <p:cNvPr id="11" name="Group 10"/>
          <p:cNvGrpSpPr>
            <a:grpSpLocks/>
          </p:cNvGrpSpPr>
          <p:nvPr/>
        </p:nvGrpSpPr>
        <p:grpSpPr bwMode="auto">
          <a:xfrm>
            <a:off x="5751513" y="2054225"/>
            <a:ext cx="1397000" cy="695325"/>
            <a:chOff x="4325723" y="1470152"/>
            <a:chExt cx="1397290" cy="695147"/>
          </a:xfrm>
        </p:grpSpPr>
        <p:graphicFrame>
          <p:nvGraphicFramePr>
            <p:cNvPr id="18457" name="Chart 11"/>
            <p:cNvGraphicFramePr>
              <a:graphicFrameLocks/>
            </p:cNvGraphicFramePr>
            <p:nvPr/>
          </p:nvGraphicFramePr>
          <p:xfrm>
            <a:off x="4274923" y="1419352"/>
            <a:ext cx="859942" cy="796747"/>
          </p:xfrm>
          <a:graphic>
            <a:graphicData uri="http://schemas.openxmlformats.org/presentationml/2006/ole">
              <mc:AlternateContent xmlns:mc="http://schemas.openxmlformats.org/markup-compatibility/2006">
                <mc:Choice xmlns:v="urn:schemas-microsoft-com:vml" Requires="v">
                  <p:oleObj spid="_x0000_s18463" r:id="rId10" imgW="859465" imgH="792414" progId="Excel.Chart.8">
                    <p:embed/>
                  </p:oleObj>
                </mc:Choice>
                <mc:Fallback>
                  <p:oleObj r:id="rId10" imgW="859465" imgH="792414" progId="Excel.Chart.8">
                    <p:embed/>
                    <p:pic>
                      <p:nvPicPr>
                        <p:cNvPr id="0" name="Chart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74923" y="1419352"/>
                          <a:ext cx="859942" cy="79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58" name="TextBox 12"/>
            <p:cNvSpPr txBox="1">
              <a:spLocks noChangeArrowheads="1"/>
            </p:cNvSpPr>
            <p:nvPr/>
          </p:nvSpPr>
          <p:spPr bwMode="auto">
            <a:xfrm>
              <a:off x="4820715" y="1617670"/>
              <a:ext cx="9022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Book" pitchFamily="34" charset="0"/>
                </a:rPr>
                <a:t>11.9%</a:t>
              </a:r>
            </a:p>
          </p:txBody>
        </p:sp>
      </p:grpSp>
      <p:grpSp>
        <p:nvGrpSpPr>
          <p:cNvPr id="14" name="Group 13"/>
          <p:cNvGrpSpPr>
            <a:grpSpLocks/>
          </p:cNvGrpSpPr>
          <p:nvPr/>
        </p:nvGrpSpPr>
        <p:grpSpPr bwMode="auto">
          <a:xfrm>
            <a:off x="7045325" y="2636838"/>
            <a:ext cx="1392238" cy="695325"/>
            <a:chOff x="4325723" y="1470152"/>
            <a:chExt cx="1391391" cy="695147"/>
          </a:xfrm>
        </p:grpSpPr>
        <p:graphicFrame>
          <p:nvGraphicFramePr>
            <p:cNvPr id="18455" name="Chart 14"/>
            <p:cNvGraphicFramePr>
              <a:graphicFrameLocks/>
            </p:cNvGraphicFramePr>
            <p:nvPr/>
          </p:nvGraphicFramePr>
          <p:xfrm>
            <a:off x="4274923" y="1419352"/>
            <a:ext cx="859942" cy="796747"/>
          </p:xfrm>
          <a:graphic>
            <a:graphicData uri="http://schemas.openxmlformats.org/presentationml/2006/ole">
              <mc:AlternateContent xmlns:mc="http://schemas.openxmlformats.org/markup-compatibility/2006">
                <mc:Choice xmlns:v="urn:schemas-microsoft-com:vml" Requires="v">
                  <p:oleObj spid="_x0000_s18464" r:id="rId13" imgW="865560" imgH="798510" progId="Excel.Chart.8">
                    <p:embed/>
                  </p:oleObj>
                </mc:Choice>
                <mc:Fallback>
                  <p:oleObj r:id="rId13" imgW="865560" imgH="798510" progId="Excel.Chart.8">
                    <p:embed/>
                    <p:pic>
                      <p:nvPicPr>
                        <p:cNvPr id="0" name="Chart 1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74923" y="1419352"/>
                          <a:ext cx="859942" cy="79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56" name="TextBox 15"/>
            <p:cNvSpPr txBox="1">
              <a:spLocks noChangeArrowheads="1"/>
            </p:cNvSpPr>
            <p:nvPr/>
          </p:nvSpPr>
          <p:spPr bwMode="auto">
            <a:xfrm>
              <a:off x="4820715" y="1617670"/>
              <a:ext cx="896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Book" pitchFamily="34" charset="0"/>
                </a:rPr>
                <a:t>15.5%</a:t>
              </a:r>
            </a:p>
          </p:txBody>
        </p:sp>
      </p:grpSp>
      <p:grpSp>
        <p:nvGrpSpPr>
          <p:cNvPr id="17" name="Group 16"/>
          <p:cNvGrpSpPr>
            <a:grpSpLocks/>
          </p:cNvGrpSpPr>
          <p:nvPr/>
        </p:nvGrpSpPr>
        <p:grpSpPr bwMode="auto">
          <a:xfrm>
            <a:off x="5384800" y="3221038"/>
            <a:ext cx="1392238" cy="695325"/>
            <a:chOff x="4325723" y="1470152"/>
            <a:chExt cx="1391391" cy="695147"/>
          </a:xfrm>
        </p:grpSpPr>
        <p:graphicFrame>
          <p:nvGraphicFramePr>
            <p:cNvPr id="18453" name="Chart 17"/>
            <p:cNvGraphicFramePr>
              <a:graphicFrameLocks/>
            </p:cNvGraphicFramePr>
            <p:nvPr/>
          </p:nvGraphicFramePr>
          <p:xfrm>
            <a:off x="4274923" y="1419352"/>
            <a:ext cx="859942" cy="796747"/>
          </p:xfrm>
          <a:graphic>
            <a:graphicData uri="http://schemas.openxmlformats.org/presentationml/2006/ole">
              <mc:AlternateContent xmlns:mc="http://schemas.openxmlformats.org/markup-compatibility/2006">
                <mc:Choice xmlns:v="urn:schemas-microsoft-com:vml" Requires="v">
                  <p:oleObj spid="_x0000_s18465" r:id="rId16" imgW="859465" imgH="798510" progId="Excel.Chart.8">
                    <p:embed/>
                  </p:oleObj>
                </mc:Choice>
                <mc:Fallback>
                  <p:oleObj r:id="rId16" imgW="859465" imgH="798510" progId="Excel.Chart.8">
                    <p:embed/>
                    <p:pic>
                      <p:nvPicPr>
                        <p:cNvPr id="0" name="Chart 17"/>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4923" y="1419352"/>
                          <a:ext cx="859942" cy="79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54" name="TextBox 18"/>
            <p:cNvSpPr txBox="1">
              <a:spLocks noChangeArrowheads="1"/>
            </p:cNvSpPr>
            <p:nvPr/>
          </p:nvSpPr>
          <p:spPr bwMode="auto">
            <a:xfrm>
              <a:off x="4820715" y="1617670"/>
              <a:ext cx="896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Book" pitchFamily="34" charset="0"/>
                </a:rPr>
                <a:t>19.3%</a:t>
              </a:r>
            </a:p>
          </p:txBody>
        </p:sp>
      </p:grpSp>
      <p:grpSp>
        <p:nvGrpSpPr>
          <p:cNvPr id="20" name="Group 19"/>
          <p:cNvGrpSpPr>
            <a:grpSpLocks/>
          </p:cNvGrpSpPr>
          <p:nvPr/>
        </p:nvGrpSpPr>
        <p:grpSpPr bwMode="auto">
          <a:xfrm>
            <a:off x="3813175" y="3803650"/>
            <a:ext cx="1390650" cy="695325"/>
            <a:chOff x="4325723" y="1470152"/>
            <a:chExt cx="1391391" cy="695147"/>
          </a:xfrm>
        </p:grpSpPr>
        <p:graphicFrame>
          <p:nvGraphicFramePr>
            <p:cNvPr id="18451" name="Chart 20"/>
            <p:cNvGraphicFramePr>
              <a:graphicFrameLocks/>
            </p:cNvGraphicFramePr>
            <p:nvPr/>
          </p:nvGraphicFramePr>
          <p:xfrm>
            <a:off x="4274923" y="1419352"/>
            <a:ext cx="859942" cy="796747"/>
          </p:xfrm>
          <a:graphic>
            <a:graphicData uri="http://schemas.openxmlformats.org/presentationml/2006/ole">
              <mc:AlternateContent xmlns:mc="http://schemas.openxmlformats.org/markup-compatibility/2006">
                <mc:Choice xmlns:v="urn:schemas-microsoft-com:vml" Requires="v">
                  <p:oleObj spid="_x0000_s18466" r:id="rId19" imgW="859465" imgH="792414" progId="Excel.Chart.8">
                    <p:embed/>
                  </p:oleObj>
                </mc:Choice>
                <mc:Fallback>
                  <p:oleObj r:id="rId19" imgW="859465" imgH="792414" progId="Excel.Chart.8">
                    <p:embed/>
                    <p:pic>
                      <p:nvPicPr>
                        <p:cNvPr id="0" name="Chart 20"/>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74923" y="1419352"/>
                          <a:ext cx="859942" cy="79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52" name="TextBox 21"/>
            <p:cNvSpPr txBox="1">
              <a:spLocks noChangeArrowheads="1"/>
            </p:cNvSpPr>
            <p:nvPr/>
          </p:nvSpPr>
          <p:spPr bwMode="auto">
            <a:xfrm>
              <a:off x="4820715" y="1617670"/>
              <a:ext cx="896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Book" pitchFamily="34" charset="0"/>
                </a:rPr>
                <a:t>15.4%</a:t>
              </a:r>
            </a:p>
          </p:txBody>
        </p:sp>
      </p:grpSp>
      <p:grpSp>
        <p:nvGrpSpPr>
          <p:cNvPr id="23" name="Group 22"/>
          <p:cNvGrpSpPr>
            <a:grpSpLocks/>
          </p:cNvGrpSpPr>
          <p:nvPr/>
        </p:nvGrpSpPr>
        <p:grpSpPr bwMode="auto">
          <a:xfrm>
            <a:off x="3959225" y="4387850"/>
            <a:ext cx="1387475" cy="695325"/>
            <a:chOff x="4325723" y="1470152"/>
            <a:chExt cx="1387737" cy="695147"/>
          </a:xfrm>
        </p:grpSpPr>
        <p:graphicFrame>
          <p:nvGraphicFramePr>
            <p:cNvPr id="18449" name="Chart 23"/>
            <p:cNvGraphicFramePr>
              <a:graphicFrameLocks/>
            </p:cNvGraphicFramePr>
            <p:nvPr/>
          </p:nvGraphicFramePr>
          <p:xfrm>
            <a:off x="4274923" y="1419352"/>
            <a:ext cx="859942" cy="796747"/>
          </p:xfrm>
          <a:graphic>
            <a:graphicData uri="http://schemas.openxmlformats.org/presentationml/2006/ole">
              <mc:AlternateContent xmlns:mc="http://schemas.openxmlformats.org/markup-compatibility/2006">
                <mc:Choice xmlns:v="urn:schemas-microsoft-com:vml" Requires="v">
                  <p:oleObj spid="_x0000_s18467" r:id="rId22" imgW="859465" imgH="798510" progId="Excel.Chart.8">
                    <p:embed/>
                  </p:oleObj>
                </mc:Choice>
                <mc:Fallback>
                  <p:oleObj r:id="rId22" imgW="859465" imgH="798510" progId="Excel.Chart.8">
                    <p:embed/>
                    <p:pic>
                      <p:nvPicPr>
                        <p:cNvPr id="0" name="Chart 23"/>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274923" y="1419352"/>
                          <a:ext cx="859942" cy="79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50" name="TextBox 24"/>
            <p:cNvSpPr txBox="1">
              <a:spLocks noChangeArrowheads="1"/>
            </p:cNvSpPr>
            <p:nvPr/>
          </p:nvSpPr>
          <p:spPr bwMode="auto">
            <a:xfrm>
              <a:off x="4820715" y="1617670"/>
              <a:ext cx="8927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Book" pitchFamily="34" charset="0"/>
                </a:rPr>
                <a:t>16.1%</a:t>
              </a:r>
            </a:p>
          </p:txBody>
        </p:sp>
      </p:grpSp>
      <p:grpSp>
        <p:nvGrpSpPr>
          <p:cNvPr id="30" name="Group 29"/>
          <p:cNvGrpSpPr>
            <a:grpSpLocks/>
          </p:cNvGrpSpPr>
          <p:nvPr/>
        </p:nvGrpSpPr>
        <p:grpSpPr bwMode="auto">
          <a:xfrm>
            <a:off x="5459413" y="4075113"/>
            <a:ext cx="2995612" cy="811212"/>
            <a:chOff x="5459584" y="4074566"/>
            <a:chExt cx="2995576" cy="811988"/>
          </a:xfrm>
        </p:grpSpPr>
        <p:sp>
          <p:nvSpPr>
            <p:cNvPr id="29" name="Rectangle 28"/>
            <p:cNvSpPr/>
            <p:nvPr/>
          </p:nvSpPr>
          <p:spPr>
            <a:xfrm>
              <a:off x="5545308" y="4074566"/>
              <a:ext cx="2852703" cy="811988"/>
            </a:xfrm>
            <a:prstGeom prst="rect">
              <a:avLst/>
            </a:prstGeom>
            <a:solidFill>
              <a:schemeClr val="bg1">
                <a:lumMod val="75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Franklin Gothic Book"/>
                <a:cs typeface="Franklin Gothic Book"/>
              </a:endParaRPr>
            </a:p>
          </p:txBody>
        </p:sp>
        <p:grpSp>
          <p:nvGrpSpPr>
            <p:cNvPr id="18446" name="Group 25"/>
            <p:cNvGrpSpPr>
              <a:grpSpLocks/>
            </p:cNvGrpSpPr>
            <p:nvPr/>
          </p:nvGrpSpPr>
          <p:grpSpPr bwMode="auto">
            <a:xfrm>
              <a:off x="5459584" y="4110601"/>
              <a:ext cx="2995576" cy="716147"/>
              <a:chOff x="4289147" y="1535650"/>
              <a:chExt cx="2995576" cy="716147"/>
            </a:xfrm>
          </p:grpSpPr>
          <p:graphicFrame>
            <p:nvGraphicFramePr>
              <p:cNvPr id="18447" name="Chart 26"/>
              <p:cNvGraphicFramePr>
                <a:graphicFrameLocks/>
              </p:cNvGraphicFramePr>
              <p:nvPr/>
            </p:nvGraphicFramePr>
            <p:xfrm>
              <a:off x="4238347" y="1484850"/>
              <a:ext cx="859942" cy="796747"/>
            </p:xfrm>
            <a:graphic>
              <a:graphicData uri="http://schemas.openxmlformats.org/presentationml/2006/ole">
                <mc:AlternateContent xmlns:mc="http://schemas.openxmlformats.org/markup-compatibility/2006">
                  <mc:Choice xmlns:v="urn:schemas-microsoft-com:vml" Requires="v">
                    <p:oleObj spid="_x0000_s18468" r:id="rId25" imgW="859465" imgH="798510" progId="Excel.Chart.8">
                      <p:embed/>
                    </p:oleObj>
                  </mc:Choice>
                  <mc:Fallback>
                    <p:oleObj r:id="rId25" imgW="859465" imgH="798510" progId="Excel.Chart.8">
                      <p:embed/>
                      <p:pic>
                        <p:nvPicPr>
                          <p:cNvPr id="0" name="Chart 26"/>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38347" y="1484850"/>
                            <a:ext cx="859942" cy="79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8" name="TextBox 27"/>
              <p:cNvSpPr txBox="1">
                <a:spLocks noChangeArrowheads="1"/>
              </p:cNvSpPr>
              <p:nvPr/>
            </p:nvSpPr>
            <p:spPr bwMode="auto">
              <a:xfrm>
                <a:off x="4820715" y="1543911"/>
                <a:ext cx="24640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Book" pitchFamily="34" charset="0"/>
                  </a:rPr>
                  <a:t>Percent with disease</a:t>
                </a:r>
              </a:p>
              <a:p>
                <a:r>
                  <a:rPr lang="en-US" sz="2000">
                    <a:latin typeface="Franklin Gothic Book" pitchFamily="34" charset="0"/>
                  </a:rPr>
                  <a:t>and no insurance</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228600" y="228600"/>
            <a:ext cx="8534400" cy="838200"/>
          </a:xfrm>
        </p:spPr>
        <p:txBody>
          <a:bodyPr lIns="0" rIns="0" bIns="0"/>
          <a:lstStyle/>
          <a:p>
            <a:pPr eaLnBrk="1" hangingPunct="1"/>
            <a:r>
              <a:rPr lang="en-US" sz="4000" smtClean="0">
                <a:ea typeface="ＭＳ Ｐゴシック" pitchFamily="34" charset="-128"/>
              </a:rPr>
              <a:t>  </a:t>
            </a:r>
            <a:r>
              <a:rPr lang="en-US" smtClean="0">
                <a:ea typeface="ＭＳ Ｐゴシック" pitchFamily="34" charset="-128"/>
              </a:rPr>
              <a:t>Does Being Uninsured Matter?</a:t>
            </a:r>
          </a:p>
        </p:txBody>
      </p:sp>
      <p:sp>
        <p:nvSpPr>
          <p:cNvPr id="19459" name="Content Placeholder 2"/>
          <p:cNvSpPr>
            <a:spLocks noGrp="1"/>
          </p:cNvSpPr>
          <p:nvPr>
            <p:ph sz="quarter" idx="4294967295"/>
          </p:nvPr>
        </p:nvSpPr>
        <p:spPr>
          <a:xfrm>
            <a:off x="1219200" y="1295400"/>
            <a:ext cx="6705600" cy="3657600"/>
          </a:xfrm>
        </p:spPr>
        <p:txBody>
          <a:bodyPr anchor="ctr"/>
          <a:lstStyle/>
          <a:p>
            <a:pPr marL="273050" indent="-273050" algn="ctr" eaLnBrk="1" hangingPunct="1">
              <a:lnSpc>
                <a:spcPct val="80000"/>
              </a:lnSpc>
              <a:buFontTx/>
              <a:buNone/>
            </a:pPr>
            <a:r>
              <a:rPr lang="en-US" sz="8000" smtClean="0">
                <a:solidFill>
                  <a:srgbClr val="800000"/>
                </a:solidFill>
                <a:ea typeface="ＭＳ Ｐゴシック" pitchFamily="34" charset="-128"/>
              </a:rPr>
              <a:t>45,000 </a:t>
            </a:r>
          </a:p>
          <a:p>
            <a:pPr marL="273050" indent="-273050" algn="ctr" eaLnBrk="1" hangingPunct="1">
              <a:lnSpc>
                <a:spcPct val="80000"/>
              </a:lnSpc>
              <a:buFontTx/>
              <a:buNone/>
            </a:pPr>
            <a:r>
              <a:rPr lang="en-US" sz="8000" smtClean="0">
                <a:solidFill>
                  <a:srgbClr val="800000"/>
                </a:solidFill>
                <a:ea typeface="ＭＳ Ｐゴシック" pitchFamily="34" charset="-128"/>
              </a:rPr>
              <a:t>Adult Deaths </a:t>
            </a:r>
          </a:p>
          <a:p>
            <a:pPr marL="273050" indent="-273050" algn="ctr" eaLnBrk="1" hangingPunct="1">
              <a:lnSpc>
                <a:spcPct val="80000"/>
              </a:lnSpc>
              <a:buFontTx/>
              <a:buNone/>
            </a:pPr>
            <a:r>
              <a:rPr lang="en-US" sz="8000" smtClean="0">
                <a:solidFill>
                  <a:srgbClr val="800000"/>
                </a:solidFill>
                <a:ea typeface="ＭＳ Ｐゴシック" pitchFamily="34" charset="-128"/>
              </a:rPr>
              <a:t>Every Year</a:t>
            </a:r>
            <a:endParaRPr lang="en-US" sz="8000" smtClean="0">
              <a:ea typeface="ＭＳ Ｐゴシック" pitchFamily="34" charset="-128"/>
            </a:endParaRPr>
          </a:p>
        </p:txBody>
      </p:sp>
      <p:sp>
        <p:nvSpPr>
          <p:cNvPr id="19460" name="TextBox 3"/>
          <p:cNvSpPr txBox="1">
            <a:spLocks noChangeArrowheads="1"/>
          </p:cNvSpPr>
          <p:nvPr/>
        </p:nvSpPr>
        <p:spPr bwMode="auto">
          <a:xfrm>
            <a:off x="3081338" y="6400800"/>
            <a:ext cx="6062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600">
                <a:solidFill>
                  <a:srgbClr val="EBF1DD"/>
                </a:solidFill>
                <a:latin typeface="Franklin Gothic Book" pitchFamily="34" charset="0"/>
              </a:rPr>
              <a:t> </a:t>
            </a:r>
            <a:r>
              <a:rPr lang="en-US">
                <a:latin typeface="Franklin Gothic Book" pitchFamily="34" charset="0"/>
              </a:rPr>
              <a:t>Wilper</a:t>
            </a:r>
            <a:r>
              <a:rPr lang="en-US" sz="2000">
                <a:latin typeface="Franklin Gothic Book" pitchFamily="34" charset="0"/>
              </a:rPr>
              <a:t> et al. American Journal of Public Health, 2009</a:t>
            </a:r>
            <a:r>
              <a:rPr lang="en-US" sz="1200">
                <a:solidFill>
                  <a:srgbClr val="EBF1DD"/>
                </a:solidFill>
                <a:latin typeface="Franklin Gothic Book" pitchFamily="34" charset="0"/>
              </a:rPr>
              <a:t>	</a:t>
            </a:r>
          </a:p>
        </p:txBody>
      </p:sp>
      <p:sp>
        <p:nvSpPr>
          <p:cNvPr id="15365" name="Text Box 6"/>
          <p:cNvSpPr txBox="1">
            <a:spLocks noChangeArrowheads="1"/>
          </p:cNvSpPr>
          <p:nvPr/>
        </p:nvSpPr>
        <p:spPr bwMode="auto">
          <a:xfrm>
            <a:off x="304800" y="5181600"/>
            <a:ext cx="8534400" cy="1016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r>
              <a:rPr lang="en-US" sz="2000" smtClean="0">
                <a:latin typeface="Franklin Gothic Book" pitchFamily="34" charset="0"/>
              </a:rPr>
              <a:t>Model adjusted for gender, age, race/ethnicity, income level, education, employment status, smoking status, alcohol use, exercise habits, self-reported health status…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fade">
                                      <p:cBhvr>
                                        <p:cTn id="11" dur="500"/>
                                        <p:tgtEl>
                                          <p:spTgt spid="19459">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500"/>
                                        <p:tgtEl>
                                          <p:spTgt spid="19459">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1000"/>
                                  </p:stCondLst>
                                  <p:childTnLst>
                                    <p:set>
                                      <p:cBhvr>
                                        <p:cTn id="18" dur="1" fill="hold">
                                          <p:stCondLst>
                                            <p:cond delay="0"/>
                                          </p:stCondLst>
                                        </p:cTn>
                                        <p:tgtEl>
                                          <p:spTgt spid="15365"/>
                                        </p:tgtEl>
                                        <p:attrNameLst>
                                          <p:attrName>style.visibility</p:attrName>
                                        </p:attrNameLst>
                                      </p:cBhvr>
                                      <p:to>
                                        <p:strVal val="visible"/>
                                      </p:to>
                                    </p:set>
                                    <p:animEffect transition="in" filter="fade">
                                      <p:cBhvr>
                                        <p:cTn id="19"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NPTK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1450"/>
            <a:ext cx="9144000" cy="1143000"/>
          </a:xfrm>
        </p:spPr>
        <p:txBody>
          <a:bodyPr>
            <a:normAutofit fontScale="90000"/>
          </a:bodyPr>
          <a:lstStyle/>
          <a:p>
            <a:pPr>
              <a:defRPr/>
            </a:pPr>
            <a:r>
              <a:rPr lang="en-US" dirty="0" smtClean="0"/>
              <a:t>Uninsured and Under-Insured</a:t>
            </a:r>
            <a:br>
              <a:rPr lang="en-US" dirty="0" smtClean="0"/>
            </a:br>
            <a:r>
              <a:rPr lang="en-US" dirty="0" smtClean="0"/>
              <a:t>Delay Seeking Care for Heart Attacks</a:t>
            </a:r>
            <a:endParaRPr lang="en-US" dirty="0"/>
          </a:p>
        </p:txBody>
      </p:sp>
      <p:sp>
        <p:nvSpPr>
          <p:cNvPr id="21507" name="TextBox 4"/>
          <p:cNvSpPr txBox="1">
            <a:spLocks noChangeArrowheads="1"/>
          </p:cNvSpPr>
          <p:nvPr/>
        </p:nvSpPr>
        <p:spPr bwMode="auto">
          <a:xfrm>
            <a:off x="2506663" y="6211888"/>
            <a:ext cx="662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1200">
                <a:latin typeface="Franklin Gothic Book" pitchFamily="34" charset="0"/>
              </a:rPr>
              <a:t>Source: JAMA April 15, 2010. 303:1392</a:t>
            </a:r>
          </a:p>
          <a:p>
            <a:pPr algn="r"/>
            <a:r>
              <a:rPr lang="en-US" sz="1200">
                <a:latin typeface="Franklin Gothic Book" pitchFamily="34" charset="0"/>
              </a:rPr>
              <a:t>*Adjusted for age, sex, race, clin. charact., hlth status, social/psych fx, urban/rural. </a:t>
            </a:r>
          </a:p>
          <a:p>
            <a:pPr algn="r"/>
            <a:r>
              <a:rPr lang="en-US" sz="1200">
                <a:latin typeface="Franklin Gothic Book" pitchFamily="34" charset="0"/>
              </a:rPr>
              <a:t>Under-insured=had coverage but patient concerned about cost</a:t>
            </a:r>
          </a:p>
        </p:txBody>
      </p:sp>
      <p:graphicFrame>
        <p:nvGraphicFramePr>
          <p:cNvPr id="21508" name="Chart 5"/>
          <p:cNvGraphicFramePr>
            <a:graphicFrameLocks/>
          </p:cNvGraphicFramePr>
          <p:nvPr/>
        </p:nvGraphicFramePr>
        <p:xfrm>
          <a:off x="1368425" y="1477963"/>
          <a:ext cx="7526338" cy="4549775"/>
        </p:xfrm>
        <a:graphic>
          <a:graphicData uri="http://schemas.openxmlformats.org/presentationml/2006/ole">
            <mc:AlternateContent xmlns:mc="http://schemas.openxmlformats.org/markup-compatibility/2006">
              <mc:Choice xmlns:v="urn:schemas-microsoft-com:vml" Requires="v">
                <p:oleObj spid="_x0000_s21510" r:id="rId4" imgW="7527938" imgH="4553336" progId="Excel.Chart.8">
                  <p:embed/>
                </p:oleObj>
              </mc:Choice>
              <mc:Fallback>
                <p:oleObj r:id="rId4" imgW="7527938" imgH="4553336"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425" y="1477963"/>
                        <a:ext cx="7526338"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TextBox 7"/>
          <p:cNvSpPr txBox="1">
            <a:spLocks noChangeArrowheads="1"/>
          </p:cNvSpPr>
          <p:nvPr/>
        </p:nvSpPr>
        <p:spPr bwMode="auto">
          <a:xfrm>
            <a:off x="123825" y="2414588"/>
            <a:ext cx="14922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sz="2000">
                <a:latin typeface="Franklin Gothic Book" pitchFamily="34" charset="0"/>
              </a:rPr>
              <a:t>Odds ratio for delayed care*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srcRect l="7732" t="22966" r="9137" b="22896"/>
          <a:stretch>
            <a:fillRect/>
          </a:stretch>
        </p:blipFill>
        <p:spPr bwMode="auto">
          <a:xfrm>
            <a:off x="4648200" y="2819400"/>
            <a:ext cx="4181475" cy="2160588"/>
          </a:xfrm>
          <a:prstGeom prst="rect">
            <a:avLst/>
          </a:prstGeom>
          <a:noFill/>
          <a:ln w="9525">
            <a:solidFill>
              <a:srgbClr val="000000"/>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22531" name="Title 2"/>
          <p:cNvSpPr>
            <a:spLocks noGrp="1"/>
          </p:cNvSpPr>
          <p:nvPr>
            <p:ph type="title"/>
          </p:nvPr>
        </p:nvSpPr>
        <p:spPr>
          <a:xfrm>
            <a:off x="0" y="171450"/>
            <a:ext cx="9144000" cy="1143000"/>
          </a:xfrm>
        </p:spPr>
        <p:txBody>
          <a:bodyPr/>
          <a:lstStyle/>
          <a:p>
            <a:r>
              <a:rPr lang="en-US" sz="3600" smtClean="0">
                <a:ea typeface="ＭＳ Ｐゴシック" pitchFamily="34" charset="-128"/>
              </a:rPr>
              <a:t>Under-Insurance Drives Bankruptcies</a:t>
            </a:r>
          </a:p>
        </p:txBody>
      </p:sp>
      <p:graphicFrame>
        <p:nvGraphicFramePr>
          <p:cNvPr id="7" name="Diagram 6"/>
          <p:cNvGraphicFramePr/>
          <p:nvPr/>
        </p:nvGraphicFramePr>
        <p:xfrm>
          <a:off x="300706" y="1066800"/>
          <a:ext cx="465229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3" name="TextBox 9"/>
          <p:cNvSpPr txBox="1">
            <a:spLocks noChangeArrowheads="1"/>
          </p:cNvSpPr>
          <p:nvPr/>
        </p:nvSpPr>
        <p:spPr bwMode="auto">
          <a:xfrm>
            <a:off x="3387725" y="6343650"/>
            <a:ext cx="5756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a:latin typeface="Franklin Gothic Book" pitchFamily="34" charset="0"/>
              </a:rPr>
              <a:t>Source: Himmelstein et al. Am J Med. Aug. 2009</a:t>
            </a: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874E9100-C119-2046-8C3C-36CF2F4EBD9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4F57B14C-CC26-D541-A575-E7245056E7F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0" y="171450"/>
            <a:ext cx="9144000" cy="1143000"/>
          </a:xfrm>
        </p:spPr>
        <p:txBody>
          <a:bodyPr/>
          <a:lstStyle/>
          <a:p>
            <a:r>
              <a:rPr lang="en-US" sz="3600" smtClean="0">
                <a:ea typeface="ＭＳ Ｐゴシック" pitchFamily="34" charset="-128"/>
              </a:rPr>
              <a:t>Under-Insurance Drives Bankruptcies</a:t>
            </a:r>
          </a:p>
        </p:txBody>
      </p:sp>
      <p:sp>
        <p:nvSpPr>
          <p:cNvPr id="23555" name="TextBox 4"/>
          <p:cNvSpPr txBox="1">
            <a:spLocks noChangeArrowheads="1"/>
          </p:cNvSpPr>
          <p:nvPr/>
        </p:nvSpPr>
        <p:spPr bwMode="auto">
          <a:xfrm>
            <a:off x="3387725" y="6389688"/>
            <a:ext cx="57562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1200">
                <a:latin typeface="Franklin Gothic Book" pitchFamily="34" charset="0"/>
              </a:rPr>
              <a:t>Source: Himmelstein et al. Am J Med. Aug. 2009</a:t>
            </a:r>
          </a:p>
        </p:txBody>
      </p:sp>
      <p:sp>
        <p:nvSpPr>
          <p:cNvPr id="23556" name="Text Box 7"/>
          <p:cNvSpPr txBox="1">
            <a:spLocks noChangeArrowheads="1"/>
          </p:cNvSpPr>
          <p:nvPr/>
        </p:nvSpPr>
        <p:spPr bwMode="auto">
          <a:xfrm>
            <a:off x="304800" y="1371600"/>
            <a:ext cx="5486400" cy="2432050"/>
          </a:xfrm>
          <a:prstGeom prst="rect">
            <a:avLst/>
          </a:prstGeom>
          <a:solidFill>
            <a:srgbClr val="005148"/>
          </a:solidFill>
          <a:ln w="9525">
            <a:solidFill>
              <a:srgbClr val="003300"/>
            </a:solidFill>
            <a:miter lim="800000"/>
            <a:headEnd/>
            <a:tailEnd/>
          </a:ln>
        </p:spPr>
        <p:txBody>
          <a:bodyPr tIns="137160" bIns="137160"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ja-JP" altLang="en-US" sz="2800">
                <a:solidFill>
                  <a:schemeClr val="bg1"/>
                </a:solidFill>
                <a:latin typeface="Franklin Gothic Book" pitchFamily="34" charset="0"/>
              </a:rPr>
              <a:t>“</a:t>
            </a:r>
            <a:r>
              <a:rPr lang="en-US" altLang="ja-JP" sz="2800">
                <a:solidFill>
                  <a:schemeClr val="bg1"/>
                </a:solidFill>
                <a:latin typeface="Franklin Gothic Book" pitchFamily="34" charset="0"/>
              </a:rPr>
              <a:t>Medical impoverishment, </a:t>
            </a:r>
          </a:p>
          <a:p>
            <a:pPr algn="ctr"/>
            <a:r>
              <a:rPr lang="en-US" sz="2800">
                <a:solidFill>
                  <a:schemeClr val="bg1"/>
                </a:solidFill>
                <a:latin typeface="Franklin Gothic Book" pitchFamily="34" charset="0"/>
              </a:rPr>
              <a:t>although common in poor nations, </a:t>
            </a:r>
          </a:p>
          <a:p>
            <a:pPr algn="ctr"/>
            <a:r>
              <a:rPr lang="en-US" sz="2800">
                <a:solidFill>
                  <a:schemeClr val="bg1"/>
                </a:solidFill>
                <a:latin typeface="Franklin Gothic Book" pitchFamily="34" charset="0"/>
              </a:rPr>
              <a:t>is almost unheard of </a:t>
            </a:r>
          </a:p>
          <a:p>
            <a:pPr algn="ctr"/>
            <a:r>
              <a:rPr lang="en-US" sz="2800">
                <a:solidFill>
                  <a:schemeClr val="bg1"/>
                </a:solidFill>
                <a:latin typeface="Franklin Gothic Book" pitchFamily="34" charset="0"/>
              </a:rPr>
              <a:t>in wealthy countries </a:t>
            </a:r>
          </a:p>
          <a:p>
            <a:pPr algn="ctr"/>
            <a:r>
              <a:rPr lang="en-US" sz="2800">
                <a:solidFill>
                  <a:schemeClr val="bg1"/>
                </a:solidFill>
                <a:latin typeface="Franklin Gothic Book" pitchFamily="34" charset="0"/>
              </a:rPr>
              <a:t>other than the US.</a:t>
            </a:r>
            <a:r>
              <a:rPr lang="ja-JP" altLang="en-US" sz="2800">
                <a:solidFill>
                  <a:schemeClr val="bg1"/>
                </a:solidFill>
                <a:latin typeface="Franklin Gothic Book" pitchFamily="34" charset="0"/>
              </a:rPr>
              <a:t>”</a:t>
            </a:r>
            <a:endParaRPr lang="en-US" sz="2800">
              <a:solidFill>
                <a:schemeClr val="bg1"/>
              </a:solidFill>
              <a:latin typeface="Franklin Gothic Book" pitchFamily="34" charset="0"/>
            </a:endParaRPr>
          </a:p>
        </p:txBody>
      </p:sp>
      <p:pic>
        <p:nvPicPr>
          <p:cNvPr id="6" name="Picture 5"/>
          <p:cNvPicPr>
            <a:picLocks noChangeAspect="1" noChangeArrowheads="1"/>
          </p:cNvPicPr>
          <p:nvPr/>
        </p:nvPicPr>
        <p:blipFill>
          <a:blip r:embed="rId2"/>
          <a:srcRect l="7732" t="22966" r="9137" b="22896"/>
          <a:stretch>
            <a:fillRect/>
          </a:stretch>
        </p:blipFill>
        <p:spPr bwMode="auto">
          <a:xfrm>
            <a:off x="4648200" y="2819400"/>
            <a:ext cx="4181475" cy="2160588"/>
          </a:xfrm>
          <a:prstGeom prst="rect">
            <a:avLst/>
          </a:prstGeom>
          <a:noFill/>
          <a:ln w="9525">
            <a:solidFill>
              <a:srgbClr val="000000"/>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4400" smtClean="0">
                <a:ea typeface="ＭＳ Ｐゴシック" pitchFamily="34" charset="-128"/>
              </a:rPr>
              <a:t>Patients with High Deductibles Forego Needed Care</a:t>
            </a:r>
            <a:endParaRPr lang="en-US" sz="2800" smtClean="0">
              <a:ea typeface="ＭＳ Ｐゴシック" pitchFamily="34" charset="-128"/>
            </a:endParaRPr>
          </a:p>
        </p:txBody>
      </p:sp>
      <p:sp>
        <p:nvSpPr>
          <p:cNvPr id="24579" name="TextBox 3"/>
          <p:cNvSpPr txBox="1">
            <a:spLocks noChangeArrowheads="1"/>
          </p:cNvSpPr>
          <p:nvPr/>
        </p:nvSpPr>
        <p:spPr bwMode="auto">
          <a:xfrm>
            <a:off x="2654300" y="6370638"/>
            <a:ext cx="6488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1600">
                <a:latin typeface="Franklin Gothic Book" pitchFamily="34" charset="0"/>
              </a:rPr>
              <a:t>Commonwealth Fund / EBRI Survey 3/08</a:t>
            </a:r>
          </a:p>
        </p:txBody>
      </p:sp>
      <p:graphicFrame>
        <p:nvGraphicFramePr>
          <p:cNvPr id="24580" name="Chart 1"/>
          <p:cNvGraphicFramePr>
            <a:graphicFrameLocks/>
          </p:cNvGraphicFramePr>
          <p:nvPr/>
        </p:nvGraphicFramePr>
        <p:xfrm>
          <a:off x="1625600" y="1504950"/>
          <a:ext cx="7267575" cy="4686300"/>
        </p:xfrm>
        <a:graphic>
          <a:graphicData uri="http://schemas.openxmlformats.org/presentationml/2006/ole">
            <mc:AlternateContent xmlns:mc="http://schemas.openxmlformats.org/markup-compatibility/2006">
              <mc:Choice xmlns:v="urn:schemas-microsoft-com:vml" Requires="v">
                <p:oleObj spid="_x0000_s24584" r:id="rId5" imgW="7265831" imgH="4687437" progId="Excel.Chart.8">
                  <p:embed/>
                </p:oleObj>
              </mc:Choice>
              <mc:Fallback>
                <p:oleObj r:id="rId5" imgW="7265831" imgH="4687437" progId="Excel.Chart.8">
                  <p:embed/>
                  <p:pic>
                    <p:nvPicPr>
                      <p:cNvPr id="0" name="Char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5600" y="1504950"/>
                        <a:ext cx="7267575"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1" name="TextBox 3"/>
          <p:cNvSpPr txBox="1">
            <a:spLocks noChangeArrowheads="1"/>
          </p:cNvSpPr>
          <p:nvPr/>
        </p:nvSpPr>
        <p:spPr bwMode="auto">
          <a:xfrm>
            <a:off x="0" y="2362200"/>
            <a:ext cx="1600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Aft>
                <a:spcPts val="1200"/>
              </a:spcAft>
            </a:pPr>
            <a:r>
              <a:rPr lang="en-US" sz="2000">
                <a:latin typeface="Franklin Gothic Book" pitchFamily="34" charset="0"/>
              </a:rPr>
              <a:t>Percentage delaying or avoiding care due to cost</a:t>
            </a:r>
          </a:p>
        </p:txBody>
      </p:sp>
      <p:sp>
        <p:nvSpPr>
          <p:cNvPr id="5" name="Rectangle 4"/>
          <p:cNvSpPr>
            <a:spLocks noChangeArrowheads="1"/>
          </p:cNvSpPr>
          <p:nvPr/>
        </p:nvSpPr>
        <p:spPr bwMode="auto">
          <a:xfrm>
            <a:off x="5284788" y="5715000"/>
            <a:ext cx="304800" cy="304800"/>
          </a:xfrm>
          <a:prstGeom prst="rect">
            <a:avLst/>
          </a:prstGeom>
          <a:solidFill>
            <a:srgbClr val="800000"/>
          </a:solidFill>
          <a:ln w="9525">
            <a:solidFill>
              <a:srgbClr val="003300"/>
            </a:solidFill>
            <a:miter lim="800000"/>
            <a:headEnd/>
            <a:tailEnd/>
          </a:ln>
          <a:effectLst>
            <a:outerShdw blurRad="50800" dist="38100" dir="2700000" algn="tl" rotWithShape="0">
              <a:srgbClr val="808080">
                <a:alpha val="42999"/>
              </a:srgbClr>
            </a:outerShdw>
          </a:effectLst>
        </p:spPr>
        <p:txBody>
          <a:bodyPr anchor="ctr"/>
          <a:lstStyle/>
          <a:p>
            <a:pPr algn="ctr">
              <a:defRPr/>
            </a:pPr>
            <a:endParaRPr lang="en-US">
              <a:solidFill>
                <a:schemeClr val="lt1"/>
              </a:solidFill>
              <a:latin typeface="+mn-lt"/>
              <a:ea typeface="+mn-ea"/>
            </a:endParaRPr>
          </a:p>
        </p:txBody>
      </p:sp>
      <p:sp>
        <p:nvSpPr>
          <p:cNvPr id="10" name="Rectangle 9"/>
          <p:cNvSpPr>
            <a:spLocks noChangeArrowheads="1"/>
          </p:cNvSpPr>
          <p:nvPr/>
        </p:nvSpPr>
        <p:spPr bwMode="auto">
          <a:xfrm>
            <a:off x="3141663" y="5715000"/>
            <a:ext cx="304800" cy="304800"/>
          </a:xfrm>
          <a:prstGeom prst="rect">
            <a:avLst/>
          </a:prstGeom>
          <a:solidFill>
            <a:srgbClr val="005148"/>
          </a:solidFill>
          <a:ln w="9525">
            <a:solidFill>
              <a:srgbClr val="003300"/>
            </a:solidFill>
            <a:miter lim="800000"/>
            <a:headEnd/>
            <a:tailEnd/>
          </a:ln>
          <a:effectLst>
            <a:outerShdw blurRad="50800" dist="38100" dir="2700000" algn="tl" rotWithShape="0">
              <a:srgbClr val="808080">
                <a:alpha val="42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HWO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rIns="38100"/>
          <a:lstStyle/>
          <a:p>
            <a:pPr eaLnBrk="1" hangingPunct="1"/>
            <a:r>
              <a:rPr lang="en-US" smtClean="0">
                <a:ea typeface="ＭＳ Ｐゴシック" pitchFamily="34" charset="-128"/>
              </a:rPr>
              <a:t>Where Are We Now?</a:t>
            </a:r>
          </a:p>
        </p:txBody>
      </p:sp>
      <p:sp>
        <p:nvSpPr>
          <p:cNvPr id="2" name="Isosceles Triangle 1"/>
          <p:cNvSpPr/>
          <p:nvPr/>
        </p:nvSpPr>
        <p:spPr>
          <a:xfrm>
            <a:off x="2514600" y="1905000"/>
            <a:ext cx="4114800" cy="3566371"/>
          </a:xfrm>
          <a:prstGeom prst="triangle">
            <a:avLst/>
          </a:prstGeom>
          <a:solidFill>
            <a:schemeClr val="accent1">
              <a:lumMod val="50000"/>
            </a:schemeClr>
          </a:solidFill>
          <a:ln>
            <a:solidFill>
              <a:schemeClr val="tx1"/>
            </a:solidFill>
          </a:ln>
        </p:spPr>
        <p:style>
          <a:lnRef idx="0">
            <a:schemeClr val="dk1"/>
          </a:lnRef>
          <a:fillRef idx="3">
            <a:schemeClr val="dk1"/>
          </a:fillRef>
          <a:effectRef idx="3">
            <a:schemeClr val="dk1"/>
          </a:effectRef>
          <a:fontRef idx="minor">
            <a:schemeClr val="lt1"/>
          </a:fontRef>
        </p:style>
        <p:txBody>
          <a:bodyPr anchor="ctr"/>
          <a:lstStyle/>
          <a:p>
            <a:pPr algn="ctr">
              <a:defRPr/>
            </a:pPr>
            <a:endParaRPr lang="en-US" sz="2800" dirty="0">
              <a:latin typeface="Franklin Gothic Book"/>
              <a:cs typeface="Franklin Gothic Book"/>
            </a:endParaRPr>
          </a:p>
        </p:txBody>
      </p:sp>
      <p:sp>
        <p:nvSpPr>
          <p:cNvPr id="26630" name="TextBox 2"/>
          <p:cNvSpPr txBox="1">
            <a:spLocks noChangeArrowheads="1"/>
          </p:cNvSpPr>
          <p:nvPr/>
        </p:nvSpPr>
        <p:spPr bwMode="auto">
          <a:xfrm>
            <a:off x="2590800" y="3043238"/>
            <a:ext cx="39624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90000"/>
              </a:lnSpc>
            </a:pPr>
            <a:r>
              <a:rPr lang="en-US" sz="3200">
                <a:solidFill>
                  <a:srgbClr val="EBF1DD"/>
                </a:solidFill>
                <a:latin typeface="Franklin Gothic Medium" pitchFamily="34" charset="0"/>
              </a:rPr>
              <a:t>US has</a:t>
            </a:r>
          </a:p>
          <a:p>
            <a:pPr algn="ctr">
              <a:lnSpc>
                <a:spcPct val="90000"/>
              </a:lnSpc>
            </a:pPr>
            <a:r>
              <a:rPr lang="en-US" sz="3200">
                <a:solidFill>
                  <a:srgbClr val="EBF1DD"/>
                </a:solidFill>
                <a:latin typeface="Franklin Gothic Medium" pitchFamily="34" charset="0"/>
              </a:rPr>
              <a:t>major </a:t>
            </a:r>
          </a:p>
          <a:p>
            <a:pPr algn="ctr">
              <a:lnSpc>
                <a:spcPct val="90000"/>
              </a:lnSpc>
            </a:pPr>
            <a:r>
              <a:rPr lang="en-US" sz="3200">
                <a:solidFill>
                  <a:srgbClr val="EBF1DD"/>
                </a:solidFill>
                <a:latin typeface="Franklin Gothic Medium" pitchFamily="34" charset="0"/>
              </a:rPr>
              <a:t>problems </a:t>
            </a:r>
          </a:p>
          <a:p>
            <a:pPr algn="ctr">
              <a:lnSpc>
                <a:spcPct val="90000"/>
              </a:lnSpc>
            </a:pPr>
            <a:r>
              <a:rPr lang="en-US" sz="3200">
                <a:solidFill>
                  <a:srgbClr val="EBF1DD"/>
                </a:solidFill>
                <a:latin typeface="Franklin Gothic Medium" pitchFamily="34" charset="0"/>
              </a:rPr>
              <a:t>in all three areas</a:t>
            </a:r>
          </a:p>
        </p:txBody>
      </p:sp>
      <p:sp>
        <p:nvSpPr>
          <p:cNvPr id="26631" name="TextBox 4"/>
          <p:cNvSpPr txBox="1">
            <a:spLocks noChangeArrowheads="1"/>
          </p:cNvSpPr>
          <p:nvPr/>
        </p:nvSpPr>
        <p:spPr bwMode="auto">
          <a:xfrm>
            <a:off x="3789363" y="1295400"/>
            <a:ext cx="1565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sz="3600">
                <a:latin typeface="Franklin Gothic Book" pitchFamily="34" charset="0"/>
              </a:rPr>
              <a:t>Access</a:t>
            </a:r>
          </a:p>
        </p:txBody>
      </p:sp>
      <p:sp>
        <p:nvSpPr>
          <p:cNvPr id="26632" name="TextBox 12"/>
          <p:cNvSpPr txBox="1">
            <a:spLocks noChangeArrowheads="1"/>
          </p:cNvSpPr>
          <p:nvPr/>
        </p:nvSpPr>
        <p:spPr bwMode="auto">
          <a:xfrm>
            <a:off x="1447800" y="5105400"/>
            <a:ext cx="1047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3600">
                <a:latin typeface="Franklin Gothic Book" pitchFamily="34" charset="0"/>
              </a:rPr>
              <a:t>Cost</a:t>
            </a:r>
          </a:p>
        </p:txBody>
      </p:sp>
      <p:sp>
        <p:nvSpPr>
          <p:cNvPr id="26633" name="TextBox 13"/>
          <p:cNvSpPr txBox="1">
            <a:spLocks noChangeArrowheads="1"/>
          </p:cNvSpPr>
          <p:nvPr/>
        </p:nvSpPr>
        <p:spPr bwMode="auto">
          <a:xfrm>
            <a:off x="6629400" y="5105400"/>
            <a:ext cx="1531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3600">
                <a:latin typeface="Franklin Gothic Book" pitchFamily="34" charset="0"/>
              </a:rPr>
              <a:t>Quality</a:t>
            </a:r>
          </a:p>
        </p:txBody>
      </p:sp>
      <p:sp>
        <p:nvSpPr>
          <p:cNvPr id="9" name="Oval 8"/>
          <p:cNvSpPr>
            <a:spLocks noChangeArrowheads="1"/>
          </p:cNvSpPr>
          <p:nvPr/>
        </p:nvSpPr>
        <p:spPr bwMode="auto">
          <a:xfrm>
            <a:off x="1243013" y="5133975"/>
            <a:ext cx="1511300" cy="685800"/>
          </a:xfrm>
          <a:prstGeom prst="ellipse">
            <a:avLst/>
          </a:prstGeom>
          <a:noFill/>
          <a:ln w="76200">
            <a:solidFill>
              <a:srgbClr val="800000"/>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8229600" cy="1143000"/>
          </a:xfrm>
        </p:spPr>
        <p:txBody>
          <a:bodyPr/>
          <a:lstStyle/>
          <a:p>
            <a:pPr eaLnBrk="1" hangingPunct="1"/>
            <a:r>
              <a:rPr lang="en-US" smtClean="0">
                <a:ea typeface="ＭＳ Ｐゴシック" pitchFamily="34" charset="-128"/>
              </a:rPr>
              <a:t>Objectives</a:t>
            </a:r>
          </a:p>
        </p:txBody>
      </p:sp>
      <p:sp>
        <p:nvSpPr>
          <p:cNvPr id="9219" name="Rectangle 3"/>
          <p:cNvSpPr>
            <a:spLocks noGrp="1" noChangeArrowheads="1"/>
          </p:cNvSpPr>
          <p:nvPr>
            <p:ph type="body" idx="1"/>
          </p:nvPr>
        </p:nvSpPr>
        <p:spPr>
          <a:xfrm>
            <a:off x="457200" y="1219200"/>
            <a:ext cx="8229600" cy="4525963"/>
          </a:xfrm>
        </p:spPr>
        <p:txBody>
          <a:bodyPr/>
          <a:lstStyle/>
          <a:p>
            <a:pPr eaLnBrk="1" hangingPunct="1">
              <a:lnSpc>
                <a:spcPct val="90000"/>
              </a:lnSpc>
              <a:spcAft>
                <a:spcPts val="1800"/>
              </a:spcAft>
            </a:pPr>
            <a:r>
              <a:rPr lang="en-US" sz="2800" smtClean="0">
                <a:latin typeface="Franklin Gothic Book" pitchFamily="34" charset="0"/>
                <a:ea typeface="ＭＳ Ｐゴシック" pitchFamily="34" charset="-128"/>
              </a:rPr>
              <a:t>Define the problems of uninsurance and underinsurance </a:t>
            </a:r>
          </a:p>
          <a:p>
            <a:pPr eaLnBrk="1" hangingPunct="1">
              <a:lnSpc>
                <a:spcPct val="90000"/>
              </a:lnSpc>
              <a:spcAft>
                <a:spcPts val="1800"/>
              </a:spcAft>
            </a:pPr>
            <a:r>
              <a:rPr lang="en-US" sz="2800" smtClean="0">
                <a:latin typeface="Franklin Gothic Book" pitchFamily="34" charset="0"/>
                <a:ea typeface="ＭＳ Ｐゴシック" pitchFamily="34" charset="-128"/>
              </a:rPr>
              <a:t>Compare healthcare cost &amp; quality of the USA to other industrialized nations</a:t>
            </a:r>
          </a:p>
          <a:p>
            <a:pPr eaLnBrk="1" hangingPunct="1">
              <a:lnSpc>
                <a:spcPct val="90000"/>
              </a:lnSpc>
              <a:spcAft>
                <a:spcPts val="1800"/>
              </a:spcAft>
            </a:pPr>
            <a:r>
              <a:rPr lang="en-US" sz="2800" smtClean="0">
                <a:latin typeface="Franklin Gothic Book" pitchFamily="34" charset="0"/>
                <a:ea typeface="ＭＳ Ｐゴシック" pitchFamily="34" charset="-128"/>
              </a:rPr>
              <a:t>Explore evidence linking cancer disparities to uninsurance and undersinsurance status</a:t>
            </a:r>
          </a:p>
          <a:p>
            <a:pPr eaLnBrk="1" hangingPunct="1">
              <a:lnSpc>
                <a:spcPct val="90000"/>
              </a:lnSpc>
              <a:spcAft>
                <a:spcPts val="1800"/>
              </a:spcAft>
            </a:pPr>
            <a:r>
              <a:rPr lang="en-US" sz="2800" smtClean="0">
                <a:latin typeface="Franklin Gothic Book" pitchFamily="34" charset="0"/>
                <a:ea typeface="ＭＳ Ｐゴシック" pitchFamily="34" charset="-128"/>
              </a:rPr>
              <a:t>Explain how a single-payer solution differs from the Affordable Care Act and provide update on where we are in Minnesota</a:t>
            </a:r>
          </a:p>
          <a:p>
            <a:pPr eaLnBrk="1" hangingPunct="1">
              <a:lnSpc>
                <a:spcPct val="90000"/>
              </a:lnSpc>
              <a:spcAft>
                <a:spcPts val="1800"/>
              </a:spcAft>
            </a:pPr>
            <a:endParaRPr lang="en-US" sz="2800" smtClean="0">
              <a:latin typeface="Franklin Gothic Book"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3"/>
          <p:cNvGraphicFramePr>
            <a:graphicFrameLocks noGrp="1" noChangeAspect="1"/>
          </p:cNvGraphicFramePr>
          <p:nvPr>
            <p:ph sz="half" idx="1"/>
          </p:nvPr>
        </p:nvGraphicFramePr>
        <p:xfrm>
          <a:off x="1350963" y="1066800"/>
          <a:ext cx="7686675" cy="5103813"/>
        </p:xfrm>
        <a:graphic>
          <a:graphicData uri="http://schemas.openxmlformats.org/presentationml/2006/ole">
            <mc:AlternateContent xmlns:mc="http://schemas.openxmlformats.org/markup-compatibility/2006">
              <mc:Choice xmlns:v="urn:schemas-microsoft-com:vml" Requires="v">
                <p:oleObj spid="_x0000_s27653" r:id="rId5" imgW="7686421" imgH="5101930" progId="Excel.Chart.8">
                  <p:embed/>
                </p:oleObj>
              </mc:Choice>
              <mc:Fallback>
                <p:oleObj r:id="rId5" imgW="7686421" imgH="5101930"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0963" y="1066800"/>
                        <a:ext cx="7686675"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1" name="Text Box 8"/>
          <p:cNvSpPr txBox="1">
            <a:spLocks noChangeArrowheads="1"/>
          </p:cNvSpPr>
          <p:nvPr/>
        </p:nvSpPr>
        <p:spPr bwMode="auto">
          <a:xfrm>
            <a:off x="2505075" y="6216650"/>
            <a:ext cx="66389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1100">
                <a:solidFill>
                  <a:srgbClr val="EBF1DD"/>
                </a:solidFill>
                <a:latin typeface="Franklin Gothic Book" pitchFamily="34" charset="0"/>
              </a:rPr>
              <a:t>Note: PPP = Purchasing power parity—an estimate of the exchange rate required to equalize the purchasing power of different currencies, given the prices of goods and services in the countries concerned.</a:t>
            </a:r>
          </a:p>
          <a:p>
            <a:pPr algn="r"/>
            <a:r>
              <a:rPr lang="en-US" sz="1100">
                <a:solidFill>
                  <a:srgbClr val="EBF1DD"/>
                </a:solidFill>
                <a:latin typeface="Franklin Gothic Book" pitchFamily="34" charset="0"/>
              </a:rPr>
              <a:t>Source: OECD Health Data 2011 (Nov. 2011).</a:t>
            </a:r>
          </a:p>
        </p:txBody>
      </p:sp>
      <p:sp>
        <p:nvSpPr>
          <p:cNvPr id="27652" name="Rectangle 10"/>
          <p:cNvSpPr>
            <a:spLocks noGrp="1" noChangeArrowheads="1"/>
          </p:cNvSpPr>
          <p:nvPr>
            <p:ph type="title"/>
          </p:nvPr>
        </p:nvSpPr>
        <p:spPr>
          <a:xfrm>
            <a:off x="0" y="-147638"/>
            <a:ext cx="9144000" cy="1939926"/>
          </a:xfrm>
        </p:spPr>
        <p:txBody>
          <a:bodyPr anchor="t" anchorCtr="1">
            <a:spAutoFit/>
          </a:bodyPr>
          <a:lstStyle/>
          <a:p>
            <a:r>
              <a:rPr lang="en-US" sz="4000" smtClean="0">
                <a:solidFill>
                  <a:srgbClr val="000000"/>
                </a:solidFill>
                <a:latin typeface="Franklin Gothic Book" pitchFamily="34" charset="0"/>
                <a:ea typeface="ＭＳ Ｐゴシック" pitchFamily="34" charset="-128"/>
              </a:rPr>
              <a:t>Average spending on health</a:t>
            </a:r>
            <a:br>
              <a:rPr lang="en-US" sz="4000" smtClean="0">
                <a:solidFill>
                  <a:srgbClr val="000000"/>
                </a:solidFill>
                <a:latin typeface="Franklin Gothic Book" pitchFamily="34" charset="0"/>
                <a:ea typeface="ＭＳ Ｐゴシック" pitchFamily="34" charset="-128"/>
              </a:rPr>
            </a:br>
            <a:r>
              <a:rPr lang="en-US" sz="4000" smtClean="0">
                <a:solidFill>
                  <a:srgbClr val="000000"/>
                </a:solidFill>
                <a:latin typeface="Franklin Gothic Book" pitchFamily="34" charset="0"/>
                <a:ea typeface="ＭＳ Ｐゴシック" pitchFamily="34" charset="-128"/>
              </a:rPr>
              <a:t>per capita ($US PPP)</a:t>
            </a:r>
            <a:br>
              <a:rPr lang="en-US" sz="4000" smtClean="0">
                <a:solidFill>
                  <a:srgbClr val="000000"/>
                </a:solidFill>
                <a:latin typeface="Franklin Gothic Book" pitchFamily="34" charset="0"/>
                <a:ea typeface="ＭＳ Ｐゴシック" pitchFamily="34" charset="-128"/>
              </a:rPr>
            </a:br>
            <a:endParaRPr lang="en-US" sz="4000" smtClean="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2692400" y="6396038"/>
            <a:ext cx="6451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1600">
                <a:latin typeface="Franklin Gothic Book" pitchFamily="34" charset="0"/>
              </a:rPr>
              <a:t>Data are for 2011 or most recent year available. Source: OECD, 2012</a:t>
            </a:r>
          </a:p>
        </p:txBody>
      </p:sp>
      <p:sp>
        <p:nvSpPr>
          <p:cNvPr id="28675" name="Title 1"/>
          <p:cNvSpPr>
            <a:spLocks noGrp="1"/>
          </p:cNvSpPr>
          <p:nvPr>
            <p:ph type="title"/>
          </p:nvPr>
        </p:nvSpPr>
        <p:spPr>
          <a:xfrm>
            <a:off x="0" y="171450"/>
            <a:ext cx="9144000" cy="1143000"/>
          </a:xfrm>
        </p:spPr>
        <p:txBody>
          <a:bodyPr/>
          <a:lstStyle/>
          <a:p>
            <a:r>
              <a:rPr lang="en-US" sz="4400" smtClean="0">
                <a:ea typeface="ＭＳ Ｐゴシック" pitchFamily="34" charset="-128"/>
              </a:rPr>
              <a:t>Percent of population over age 64</a:t>
            </a:r>
          </a:p>
        </p:txBody>
      </p:sp>
      <p:graphicFrame>
        <p:nvGraphicFramePr>
          <p:cNvPr id="28676" name="Chart 4"/>
          <p:cNvGraphicFramePr>
            <a:graphicFrameLocks/>
          </p:cNvGraphicFramePr>
          <p:nvPr/>
        </p:nvGraphicFramePr>
        <p:xfrm>
          <a:off x="80963" y="1152525"/>
          <a:ext cx="8918575" cy="4860925"/>
        </p:xfrm>
        <a:graphic>
          <a:graphicData uri="http://schemas.openxmlformats.org/presentationml/2006/ole">
            <mc:AlternateContent xmlns:mc="http://schemas.openxmlformats.org/markup-compatibility/2006">
              <mc:Choice xmlns:v="urn:schemas-microsoft-com:vml" Requires="v">
                <p:oleObj spid="_x0000_s28677" r:id="rId4" imgW="8917711" imgH="4858110" progId="Excel.Chart.8">
                  <p:embed/>
                </p:oleObj>
              </mc:Choice>
              <mc:Fallback>
                <p:oleObj r:id="rId4" imgW="8917711" imgH="4858110"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 y="1152525"/>
                        <a:ext cx="891857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3387725" y="6427788"/>
            <a:ext cx="5756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1200">
                <a:latin typeface="Franklin Gothic Book" pitchFamily="34" charset="0"/>
              </a:rPr>
              <a:t>Note: Data are for 2010 or most recent year available. Source: OECD, 2012</a:t>
            </a:r>
          </a:p>
        </p:txBody>
      </p:sp>
      <p:sp>
        <p:nvSpPr>
          <p:cNvPr id="29699" name="Title 1"/>
          <p:cNvSpPr>
            <a:spLocks noGrp="1"/>
          </p:cNvSpPr>
          <p:nvPr>
            <p:ph type="title"/>
          </p:nvPr>
        </p:nvSpPr>
        <p:spPr>
          <a:xfrm>
            <a:off x="0" y="171450"/>
            <a:ext cx="9144000" cy="1143000"/>
          </a:xfrm>
        </p:spPr>
        <p:txBody>
          <a:bodyPr/>
          <a:lstStyle/>
          <a:p>
            <a:endParaRPr lang="en-US" sz="2200" smtClean="0">
              <a:ea typeface="ＭＳ Ｐゴシック" pitchFamily="34" charset="-128"/>
            </a:endParaRPr>
          </a:p>
        </p:txBody>
      </p:sp>
      <p:graphicFrame>
        <p:nvGraphicFramePr>
          <p:cNvPr id="29700" name="Chart 4"/>
          <p:cNvGraphicFramePr>
            <a:graphicFrameLocks/>
          </p:cNvGraphicFramePr>
          <p:nvPr/>
        </p:nvGraphicFramePr>
        <p:xfrm>
          <a:off x="336550" y="638175"/>
          <a:ext cx="4052888" cy="4860925"/>
        </p:xfrm>
        <a:graphic>
          <a:graphicData uri="http://schemas.openxmlformats.org/presentationml/2006/ole">
            <mc:AlternateContent xmlns:mc="http://schemas.openxmlformats.org/markup-compatibility/2006">
              <mc:Choice xmlns:v="urn:schemas-microsoft-com:vml" Requires="v">
                <p:oleObj spid="_x0000_s29702" r:id="rId4" imgW="4053505" imgH="4858110" progId="Excel.Chart.8">
                  <p:embed/>
                </p:oleObj>
              </mc:Choice>
              <mc:Fallback>
                <p:oleObj r:id="rId4" imgW="4053505" imgH="4858110"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 y="638175"/>
                        <a:ext cx="4052888"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Chart 5"/>
          <p:cNvGraphicFramePr>
            <a:graphicFrameLocks/>
          </p:cNvGraphicFramePr>
          <p:nvPr/>
        </p:nvGraphicFramePr>
        <p:xfrm>
          <a:off x="4446588" y="647700"/>
          <a:ext cx="4379912" cy="4864100"/>
        </p:xfrm>
        <a:graphic>
          <a:graphicData uri="http://schemas.openxmlformats.org/presentationml/2006/ole">
            <mc:AlternateContent xmlns:mc="http://schemas.openxmlformats.org/markup-compatibility/2006">
              <mc:Choice xmlns:v="urn:schemas-microsoft-com:vml" Requires="v">
                <p:oleObj spid="_x0000_s29703" r:id="rId7" imgW="4376566" imgH="4864206" progId="Excel.Chart.8">
                  <p:embed/>
                </p:oleObj>
              </mc:Choice>
              <mc:Fallback>
                <p:oleObj r:id="rId7" imgW="4376566" imgH="4864206" progId="Excel.Chart.8">
                  <p:embed/>
                  <p:pic>
                    <p:nvPicPr>
                      <p:cNvPr id="0" name="Chart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6588" y="647700"/>
                        <a:ext cx="4379912"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2478088" y="6335713"/>
            <a:ext cx="6665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1200">
                <a:latin typeface="Franklin Gothic Book" pitchFamily="34" charset="0"/>
              </a:rPr>
              <a:t>Hip Replacements are for 2010 or most recent year available, OECD 2012</a:t>
            </a:r>
          </a:p>
          <a:p>
            <a:pPr algn="r"/>
            <a:r>
              <a:rPr lang="en-US" sz="1200">
                <a:latin typeface="Franklin Gothic Book" pitchFamily="34" charset="0"/>
              </a:rPr>
              <a:t>Bone Marrow Transplants are for 2008 or more recent year available, OECD 2010 </a:t>
            </a:r>
          </a:p>
        </p:txBody>
      </p:sp>
      <p:sp>
        <p:nvSpPr>
          <p:cNvPr id="30723" name="Title 1"/>
          <p:cNvSpPr>
            <a:spLocks noGrp="1"/>
          </p:cNvSpPr>
          <p:nvPr>
            <p:ph type="title"/>
          </p:nvPr>
        </p:nvSpPr>
        <p:spPr>
          <a:xfrm>
            <a:off x="0" y="171450"/>
            <a:ext cx="9144000" cy="1143000"/>
          </a:xfrm>
        </p:spPr>
        <p:txBody>
          <a:bodyPr/>
          <a:lstStyle/>
          <a:p>
            <a:endParaRPr lang="en-US" sz="2200" smtClean="0">
              <a:ea typeface="ＭＳ Ｐゴシック" pitchFamily="34" charset="-128"/>
            </a:endParaRPr>
          </a:p>
        </p:txBody>
      </p:sp>
      <p:graphicFrame>
        <p:nvGraphicFramePr>
          <p:cNvPr id="30724" name="Chart 4"/>
          <p:cNvGraphicFramePr>
            <a:graphicFrameLocks/>
          </p:cNvGraphicFramePr>
          <p:nvPr/>
        </p:nvGraphicFramePr>
        <p:xfrm>
          <a:off x="336550" y="714375"/>
          <a:ext cx="4052888" cy="4860925"/>
        </p:xfrm>
        <a:graphic>
          <a:graphicData uri="http://schemas.openxmlformats.org/presentationml/2006/ole">
            <mc:AlternateContent xmlns:mc="http://schemas.openxmlformats.org/markup-compatibility/2006">
              <mc:Choice xmlns:v="urn:schemas-microsoft-com:vml" Requires="v">
                <p:oleObj spid="_x0000_s30726" r:id="rId5" imgW="4053505" imgH="4858110" progId="Excel.Chart.8">
                  <p:embed/>
                </p:oleObj>
              </mc:Choice>
              <mc:Fallback>
                <p:oleObj r:id="rId5" imgW="4053505" imgH="4858110" progId="Excel.Chart.8">
                  <p:embed/>
                  <p:pic>
                    <p:nvPicPr>
                      <p:cNvPr id="0" name="Char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 y="714375"/>
                        <a:ext cx="4052888"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5" name="Chart 5"/>
          <p:cNvGraphicFramePr>
            <a:graphicFrameLocks/>
          </p:cNvGraphicFramePr>
          <p:nvPr/>
        </p:nvGraphicFramePr>
        <p:xfrm>
          <a:off x="4446588" y="723900"/>
          <a:ext cx="4379912" cy="4864100"/>
        </p:xfrm>
        <a:graphic>
          <a:graphicData uri="http://schemas.openxmlformats.org/presentationml/2006/ole">
            <mc:AlternateContent xmlns:mc="http://schemas.openxmlformats.org/markup-compatibility/2006">
              <mc:Choice xmlns:v="urn:schemas-microsoft-com:vml" Requires="v">
                <p:oleObj spid="_x0000_s30727" r:id="rId8" imgW="4376566" imgH="4864206" progId="Excel.Chart.8">
                  <p:embed/>
                </p:oleObj>
              </mc:Choice>
              <mc:Fallback>
                <p:oleObj r:id="rId8" imgW="4376566" imgH="4864206" progId="Excel.Chart.8">
                  <p:embed/>
                  <p:pic>
                    <p:nvPicPr>
                      <p:cNvPr id="0" name="Char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6588" y="723900"/>
                        <a:ext cx="4379912"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rIns="38100"/>
          <a:lstStyle/>
          <a:p>
            <a:pPr eaLnBrk="1" hangingPunct="1"/>
            <a:r>
              <a:rPr lang="en-US" smtClean="0">
                <a:ea typeface="ＭＳ Ｐゴシック" pitchFamily="34" charset="-128"/>
              </a:rPr>
              <a:t>Where Are We Now?</a:t>
            </a:r>
          </a:p>
        </p:txBody>
      </p:sp>
      <p:sp>
        <p:nvSpPr>
          <p:cNvPr id="2" name="Isosceles Triangle 1"/>
          <p:cNvSpPr/>
          <p:nvPr/>
        </p:nvSpPr>
        <p:spPr>
          <a:xfrm>
            <a:off x="2514600" y="1905000"/>
            <a:ext cx="4114800" cy="3566371"/>
          </a:xfrm>
          <a:prstGeom prst="triangle">
            <a:avLst/>
          </a:prstGeom>
          <a:solidFill>
            <a:schemeClr val="accent1">
              <a:lumMod val="50000"/>
            </a:schemeClr>
          </a:solidFill>
          <a:ln>
            <a:solidFill>
              <a:schemeClr val="tx1"/>
            </a:solidFill>
          </a:ln>
        </p:spPr>
        <p:style>
          <a:lnRef idx="0">
            <a:schemeClr val="dk1"/>
          </a:lnRef>
          <a:fillRef idx="3">
            <a:schemeClr val="dk1"/>
          </a:fillRef>
          <a:effectRef idx="3">
            <a:schemeClr val="dk1"/>
          </a:effectRef>
          <a:fontRef idx="minor">
            <a:schemeClr val="lt1"/>
          </a:fontRef>
        </p:style>
        <p:txBody>
          <a:bodyPr anchor="ctr"/>
          <a:lstStyle/>
          <a:p>
            <a:pPr algn="ctr">
              <a:defRPr/>
            </a:pPr>
            <a:endParaRPr lang="en-US" sz="2800" dirty="0">
              <a:latin typeface="Franklin Gothic Book"/>
              <a:cs typeface="Franklin Gothic Book"/>
            </a:endParaRPr>
          </a:p>
        </p:txBody>
      </p:sp>
      <p:sp>
        <p:nvSpPr>
          <p:cNvPr id="31750" name="TextBox 2"/>
          <p:cNvSpPr txBox="1">
            <a:spLocks noChangeArrowheads="1"/>
          </p:cNvSpPr>
          <p:nvPr/>
        </p:nvSpPr>
        <p:spPr bwMode="auto">
          <a:xfrm>
            <a:off x="2590800" y="3043238"/>
            <a:ext cx="39624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90000"/>
              </a:lnSpc>
            </a:pPr>
            <a:r>
              <a:rPr lang="en-US" sz="3200">
                <a:solidFill>
                  <a:srgbClr val="EBF1DD"/>
                </a:solidFill>
                <a:latin typeface="Franklin Gothic Medium" pitchFamily="34" charset="0"/>
              </a:rPr>
              <a:t>US has</a:t>
            </a:r>
          </a:p>
          <a:p>
            <a:pPr algn="ctr">
              <a:lnSpc>
                <a:spcPct val="90000"/>
              </a:lnSpc>
            </a:pPr>
            <a:r>
              <a:rPr lang="en-US" sz="3200">
                <a:solidFill>
                  <a:srgbClr val="EBF1DD"/>
                </a:solidFill>
                <a:latin typeface="Franklin Gothic Medium" pitchFamily="34" charset="0"/>
              </a:rPr>
              <a:t>major </a:t>
            </a:r>
          </a:p>
          <a:p>
            <a:pPr algn="ctr">
              <a:lnSpc>
                <a:spcPct val="90000"/>
              </a:lnSpc>
            </a:pPr>
            <a:r>
              <a:rPr lang="en-US" sz="3200">
                <a:solidFill>
                  <a:srgbClr val="EBF1DD"/>
                </a:solidFill>
                <a:latin typeface="Franklin Gothic Medium" pitchFamily="34" charset="0"/>
              </a:rPr>
              <a:t>problems </a:t>
            </a:r>
          </a:p>
          <a:p>
            <a:pPr algn="ctr">
              <a:lnSpc>
                <a:spcPct val="90000"/>
              </a:lnSpc>
            </a:pPr>
            <a:r>
              <a:rPr lang="en-US" sz="3200">
                <a:solidFill>
                  <a:srgbClr val="EBF1DD"/>
                </a:solidFill>
                <a:latin typeface="Franklin Gothic Medium" pitchFamily="34" charset="0"/>
              </a:rPr>
              <a:t>in all three areas</a:t>
            </a:r>
          </a:p>
        </p:txBody>
      </p:sp>
      <p:sp>
        <p:nvSpPr>
          <p:cNvPr id="31751" name="TextBox 4"/>
          <p:cNvSpPr txBox="1">
            <a:spLocks noChangeArrowheads="1"/>
          </p:cNvSpPr>
          <p:nvPr/>
        </p:nvSpPr>
        <p:spPr bwMode="auto">
          <a:xfrm>
            <a:off x="3789363" y="1295400"/>
            <a:ext cx="1565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sz="3600">
                <a:latin typeface="Franklin Gothic Book" pitchFamily="34" charset="0"/>
              </a:rPr>
              <a:t>Access</a:t>
            </a:r>
          </a:p>
        </p:txBody>
      </p:sp>
      <p:sp>
        <p:nvSpPr>
          <p:cNvPr id="31752" name="TextBox 12"/>
          <p:cNvSpPr txBox="1">
            <a:spLocks noChangeArrowheads="1"/>
          </p:cNvSpPr>
          <p:nvPr/>
        </p:nvSpPr>
        <p:spPr bwMode="auto">
          <a:xfrm>
            <a:off x="1447800" y="5105400"/>
            <a:ext cx="1047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3600">
                <a:latin typeface="Franklin Gothic Book" pitchFamily="34" charset="0"/>
              </a:rPr>
              <a:t>Cost</a:t>
            </a:r>
          </a:p>
        </p:txBody>
      </p:sp>
      <p:sp>
        <p:nvSpPr>
          <p:cNvPr id="31753" name="TextBox 13"/>
          <p:cNvSpPr txBox="1">
            <a:spLocks noChangeArrowheads="1"/>
          </p:cNvSpPr>
          <p:nvPr/>
        </p:nvSpPr>
        <p:spPr bwMode="auto">
          <a:xfrm>
            <a:off x="6629400" y="5105400"/>
            <a:ext cx="1531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3600">
                <a:latin typeface="Franklin Gothic Book" pitchFamily="34" charset="0"/>
              </a:rPr>
              <a:t>Quality</a:t>
            </a:r>
          </a:p>
        </p:txBody>
      </p:sp>
      <p:sp>
        <p:nvSpPr>
          <p:cNvPr id="9" name="Oval 8"/>
          <p:cNvSpPr>
            <a:spLocks noChangeArrowheads="1"/>
          </p:cNvSpPr>
          <p:nvPr/>
        </p:nvSpPr>
        <p:spPr bwMode="auto">
          <a:xfrm>
            <a:off x="6427788" y="5114925"/>
            <a:ext cx="1857375" cy="685800"/>
          </a:xfrm>
          <a:prstGeom prst="ellipse">
            <a:avLst/>
          </a:prstGeom>
          <a:noFill/>
          <a:ln w="76200">
            <a:solidFill>
              <a:srgbClr val="800000"/>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3387725" y="6427788"/>
            <a:ext cx="5756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1200">
                <a:latin typeface="Franklin Gothic Book" pitchFamily="34" charset="0"/>
              </a:rPr>
              <a:t>Note: Data are for 2010 or most recent year available. Source: OECD, 2012</a:t>
            </a:r>
          </a:p>
        </p:txBody>
      </p:sp>
      <p:sp>
        <p:nvSpPr>
          <p:cNvPr id="32771" name="Title 1"/>
          <p:cNvSpPr>
            <a:spLocks noGrp="1"/>
          </p:cNvSpPr>
          <p:nvPr>
            <p:ph type="title"/>
          </p:nvPr>
        </p:nvSpPr>
        <p:spPr>
          <a:xfrm>
            <a:off x="0" y="171450"/>
            <a:ext cx="9144000" cy="1143000"/>
          </a:xfrm>
        </p:spPr>
        <p:txBody>
          <a:bodyPr/>
          <a:lstStyle/>
          <a:p>
            <a:r>
              <a:rPr lang="en-US" sz="4000" smtClean="0">
                <a:ea typeface="ＭＳ Ｐゴシック" pitchFamily="34" charset="-128"/>
              </a:rPr>
              <a:t>Life Expectancy</a:t>
            </a:r>
          </a:p>
        </p:txBody>
      </p:sp>
      <p:graphicFrame>
        <p:nvGraphicFramePr>
          <p:cNvPr id="32772" name="Chart 4"/>
          <p:cNvGraphicFramePr>
            <a:graphicFrameLocks/>
          </p:cNvGraphicFramePr>
          <p:nvPr/>
        </p:nvGraphicFramePr>
        <p:xfrm>
          <a:off x="723900" y="989013"/>
          <a:ext cx="8102600" cy="5024437"/>
        </p:xfrm>
        <a:graphic>
          <a:graphicData uri="http://schemas.openxmlformats.org/presentationml/2006/ole">
            <mc:AlternateContent xmlns:mc="http://schemas.openxmlformats.org/markup-compatibility/2006">
              <mc:Choice xmlns:v="urn:schemas-microsoft-com:vml" Requires="v">
                <p:oleObj spid="_x0000_s32774" r:id="rId4" imgW="8100914" imgH="5022689" progId="Excel.Chart.8">
                  <p:embed/>
                </p:oleObj>
              </mc:Choice>
              <mc:Fallback>
                <p:oleObj r:id="rId4" imgW="8100914" imgH="5022689"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989013"/>
                        <a:ext cx="8102600"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3" name="TextBox 6"/>
          <p:cNvSpPr txBox="1">
            <a:spLocks noChangeArrowheads="1"/>
          </p:cNvSpPr>
          <p:nvPr/>
        </p:nvSpPr>
        <p:spPr bwMode="auto">
          <a:xfrm>
            <a:off x="0" y="2093913"/>
            <a:ext cx="187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Book" pitchFamily="34" charset="0"/>
              </a:rPr>
              <a:t>Years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3387725" y="6427788"/>
            <a:ext cx="5756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1200">
                <a:latin typeface="Franklin Gothic Book" pitchFamily="34" charset="0"/>
              </a:rPr>
              <a:t>Note: Data are for 2010 or most recent year available. Source: OECD, 2012</a:t>
            </a:r>
          </a:p>
        </p:txBody>
      </p:sp>
      <p:sp>
        <p:nvSpPr>
          <p:cNvPr id="33795" name="Title 1"/>
          <p:cNvSpPr>
            <a:spLocks noGrp="1"/>
          </p:cNvSpPr>
          <p:nvPr>
            <p:ph type="title"/>
          </p:nvPr>
        </p:nvSpPr>
        <p:spPr>
          <a:xfrm>
            <a:off x="0" y="171450"/>
            <a:ext cx="9144000" cy="1143000"/>
          </a:xfrm>
        </p:spPr>
        <p:txBody>
          <a:bodyPr/>
          <a:lstStyle/>
          <a:p>
            <a:r>
              <a:rPr lang="en-US" sz="4000" smtClean="0">
                <a:ea typeface="ＭＳ Ｐゴシック" pitchFamily="34" charset="-128"/>
              </a:rPr>
              <a:t>Infant Mortality</a:t>
            </a:r>
            <a:br>
              <a:rPr lang="en-US" sz="4000" smtClean="0">
                <a:ea typeface="ＭＳ Ｐゴシック" pitchFamily="34" charset="-128"/>
              </a:rPr>
            </a:br>
            <a:r>
              <a:rPr lang="en-US" sz="2200" smtClean="0">
                <a:ea typeface="ＭＳ Ｐゴシック" pitchFamily="34" charset="-128"/>
              </a:rPr>
              <a:t>Deaths in First Year of Life Per 1,000 Live Births</a:t>
            </a:r>
          </a:p>
        </p:txBody>
      </p:sp>
      <p:graphicFrame>
        <p:nvGraphicFramePr>
          <p:cNvPr id="33796" name="Chart 4"/>
          <p:cNvGraphicFramePr>
            <a:graphicFrameLocks/>
          </p:cNvGraphicFramePr>
          <p:nvPr/>
        </p:nvGraphicFramePr>
        <p:xfrm>
          <a:off x="723900" y="1152525"/>
          <a:ext cx="8102600" cy="4860925"/>
        </p:xfrm>
        <a:graphic>
          <a:graphicData uri="http://schemas.openxmlformats.org/presentationml/2006/ole">
            <mc:AlternateContent xmlns:mc="http://schemas.openxmlformats.org/markup-compatibility/2006">
              <mc:Choice xmlns:v="urn:schemas-microsoft-com:vml" Requires="v">
                <p:oleObj spid="_x0000_s33797" r:id="rId4" imgW="8100914" imgH="4858110" progId="Excel.Chart.8">
                  <p:embed/>
                </p:oleObj>
              </mc:Choice>
              <mc:Fallback>
                <p:oleObj r:id="rId4" imgW="8100914" imgH="4858110"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1152525"/>
                        <a:ext cx="81026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3387725" y="6427788"/>
            <a:ext cx="5756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1200">
                <a:latin typeface="Franklin Gothic Book" pitchFamily="34" charset="0"/>
              </a:rPr>
              <a:t>Note: Data are for 2009 or most recent year available. Source: OECD, 2011</a:t>
            </a:r>
          </a:p>
        </p:txBody>
      </p:sp>
      <p:sp>
        <p:nvSpPr>
          <p:cNvPr id="34819" name="Title 1"/>
          <p:cNvSpPr>
            <a:spLocks noGrp="1"/>
          </p:cNvSpPr>
          <p:nvPr>
            <p:ph type="title"/>
          </p:nvPr>
        </p:nvSpPr>
        <p:spPr>
          <a:xfrm>
            <a:off x="0" y="171450"/>
            <a:ext cx="9144000" cy="1143000"/>
          </a:xfrm>
        </p:spPr>
        <p:txBody>
          <a:bodyPr/>
          <a:lstStyle/>
          <a:p>
            <a:r>
              <a:rPr lang="en-US" sz="4000" smtClean="0">
                <a:ea typeface="ＭＳ Ｐゴシック" pitchFamily="34" charset="-128"/>
              </a:rPr>
              <a:t>Maternal Mortality</a:t>
            </a:r>
            <a:br>
              <a:rPr lang="en-US" sz="4000" smtClean="0">
                <a:ea typeface="ＭＳ Ｐゴシック" pitchFamily="34" charset="-128"/>
              </a:rPr>
            </a:br>
            <a:r>
              <a:rPr lang="en-US" sz="2200" smtClean="0">
                <a:ea typeface="ＭＳ Ｐゴシック" pitchFamily="34" charset="-128"/>
              </a:rPr>
              <a:t>Deaths per 100,000 Live Births</a:t>
            </a:r>
          </a:p>
        </p:txBody>
      </p:sp>
      <p:graphicFrame>
        <p:nvGraphicFramePr>
          <p:cNvPr id="34820" name="Chart 4"/>
          <p:cNvGraphicFramePr>
            <a:graphicFrameLocks/>
          </p:cNvGraphicFramePr>
          <p:nvPr/>
        </p:nvGraphicFramePr>
        <p:xfrm>
          <a:off x="723900" y="1152525"/>
          <a:ext cx="8102600" cy="4860925"/>
        </p:xfrm>
        <a:graphic>
          <a:graphicData uri="http://schemas.openxmlformats.org/presentationml/2006/ole">
            <mc:AlternateContent xmlns:mc="http://schemas.openxmlformats.org/markup-compatibility/2006">
              <mc:Choice xmlns:v="urn:schemas-microsoft-com:vml" Requires="v">
                <p:oleObj spid="_x0000_s34821" r:id="rId4" imgW="8100914" imgH="4858110" progId="Excel.Chart.8">
                  <p:embed/>
                </p:oleObj>
              </mc:Choice>
              <mc:Fallback>
                <p:oleObj r:id="rId4" imgW="8100914" imgH="4858110"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1152525"/>
                        <a:ext cx="81026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3917950" y="6407150"/>
            <a:ext cx="522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1600">
                <a:latin typeface="Franklin Gothic Book" pitchFamily="34" charset="0"/>
              </a:rPr>
              <a:t>Source: </a:t>
            </a:r>
            <a:r>
              <a:rPr lang="fr-FR" sz="1600">
                <a:latin typeface="Franklin Gothic Book" pitchFamily="34" charset="0"/>
              </a:rPr>
              <a:t>Health Affairs 2008;27(1):58 and on-line 9/12/11</a:t>
            </a:r>
            <a:endParaRPr lang="en-US" sz="1600">
              <a:latin typeface="Franklin Gothic Book" pitchFamily="34" charset="0"/>
            </a:endParaRPr>
          </a:p>
        </p:txBody>
      </p:sp>
      <p:sp>
        <p:nvSpPr>
          <p:cNvPr id="35843" name="Title 1"/>
          <p:cNvSpPr>
            <a:spLocks noGrp="1"/>
          </p:cNvSpPr>
          <p:nvPr>
            <p:ph type="title"/>
          </p:nvPr>
        </p:nvSpPr>
        <p:spPr>
          <a:xfrm>
            <a:off x="360363" y="250825"/>
            <a:ext cx="8423275" cy="1071563"/>
          </a:xfrm>
        </p:spPr>
        <p:txBody>
          <a:bodyPr/>
          <a:lstStyle/>
          <a:p>
            <a:r>
              <a:rPr lang="en-US" sz="5400" smtClean="0">
                <a:ea typeface="ＭＳ Ｐゴシック" pitchFamily="34" charset="-128"/>
              </a:rPr>
              <a:t>Amenable Mortality</a:t>
            </a:r>
          </a:p>
        </p:txBody>
      </p:sp>
      <p:graphicFrame>
        <p:nvGraphicFramePr>
          <p:cNvPr id="6" name="Table 5"/>
          <p:cNvGraphicFramePr>
            <a:graphicFrameLocks noGrp="1"/>
          </p:cNvGraphicFramePr>
          <p:nvPr/>
        </p:nvGraphicFramePr>
        <p:xfrm>
          <a:off x="1112838" y="5453063"/>
          <a:ext cx="7415212" cy="396875"/>
        </p:xfrm>
        <a:graphic>
          <a:graphicData uri="http://schemas.openxmlformats.org/drawingml/2006/table">
            <a:tbl>
              <a:tblPr>
                <a:tableStyleId>{5C22544A-7EE6-4342-B048-85BDC9FD1C3A}</a:tableStyleId>
              </a:tblPr>
              <a:tblGrid>
                <a:gridCol w="1059316"/>
                <a:gridCol w="1059316"/>
                <a:gridCol w="1059316"/>
                <a:gridCol w="1059316"/>
                <a:gridCol w="1059316"/>
                <a:gridCol w="1059316"/>
                <a:gridCol w="1059316"/>
              </a:tblGrid>
              <a:tr h="396875">
                <a:tc>
                  <a:txBody>
                    <a:bodyPr/>
                    <a:lstStyle/>
                    <a:p>
                      <a:pPr algn="l"/>
                      <a:r>
                        <a:rPr lang="en-US" sz="2000" dirty="0" smtClean="0">
                          <a:latin typeface="Franklin Gothic Book"/>
                          <a:cs typeface="Franklin Gothic Book"/>
                        </a:rPr>
                        <a:t>0</a:t>
                      </a:r>
                      <a:endParaRPr lang="en-US" sz="2000" dirty="0">
                        <a:latin typeface="Franklin Gothic Book"/>
                        <a:cs typeface="Franklin Gothic Book"/>
                      </a:endParaRPr>
                    </a:p>
                  </a:txBody>
                  <a:tcPr marL="91453" marR="91453" marT="45793" marB="4579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000" dirty="0" smtClean="0">
                          <a:latin typeface="Franklin Gothic Book"/>
                          <a:cs typeface="Franklin Gothic Book"/>
                        </a:rPr>
                        <a:t>200</a:t>
                      </a:r>
                      <a:endParaRPr lang="en-US" sz="2000" dirty="0">
                        <a:latin typeface="Franklin Gothic Book"/>
                        <a:cs typeface="Franklin Gothic Book"/>
                      </a:endParaRPr>
                    </a:p>
                  </a:txBody>
                  <a:tcPr marL="91453" marR="91453" marT="45793" marB="4579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000" dirty="0" smtClean="0">
                          <a:latin typeface="Franklin Gothic Book"/>
                          <a:cs typeface="Franklin Gothic Book"/>
                        </a:rPr>
                        <a:t>400</a:t>
                      </a:r>
                      <a:endParaRPr lang="en-US" sz="2000" dirty="0">
                        <a:latin typeface="Franklin Gothic Book"/>
                        <a:cs typeface="Franklin Gothic Book"/>
                      </a:endParaRPr>
                    </a:p>
                  </a:txBody>
                  <a:tcPr marL="91453" marR="91453" marT="45793" marB="4579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000" dirty="0" smtClean="0">
                          <a:latin typeface="Franklin Gothic Book"/>
                          <a:cs typeface="Franklin Gothic Book"/>
                        </a:rPr>
                        <a:t>600</a:t>
                      </a:r>
                      <a:endParaRPr lang="en-US" sz="2000" dirty="0">
                        <a:latin typeface="Franklin Gothic Book"/>
                        <a:cs typeface="Franklin Gothic Book"/>
                      </a:endParaRPr>
                    </a:p>
                  </a:txBody>
                  <a:tcPr marL="91453" marR="91453" marT="45793" marB="4579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000" dirty="0" smtClean="0">
                          <a:latin typeface="Franklin Gothic Book"/>
                          <a:cs typeface="Franklin Gothic Book"/>
                        </a:rPr>
                        <a:t>800</a:t>
                      </a:r>
                      <a:endParaRPr lang="en-US" sz="2000" dirty="0">
                        <a:latin typeface="Franklin Gothic Book"/>
                        <a:cs typeface="Franklin Gothic Book"/>
                      </a:endParaRPr>
                    </a:p>
                  </a:txBody>
                  <a:tcPr marL="91453" marR="91453" marT="45793" marB="4579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000" dirty="0" smtClean="0">
                          <a:latin typeface="Franklin Gothic Book"/>
                          <a:cs typeface="Franklin Gothic Book"/>
                        </a:rPr>
                        <a:t>1000</a:t>
                      </a:r>
                      <a:endParaRPr lang="en-US" sz="2000" dirty="0">
                        <a:latin typeface="Franklin Gothic Book"/>
                        <a:cs typeface="Franklin Gothic Book"/>
                      </a:endParaRPr>
                    </a:p>
                  </a:txBody>
                  <a:tcPr marL="91453" marR="91453" marT="45793" marB="4579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000" dirty="0" smtClean="0">
                          <a:latin typeface="Franklin Gothic Book"/>
                          <a:cs typeface="Franklin Gothic Book"/>
                        </a:rPr>
                        <a:t>1200</a:t>
                      </a:r>
                      <a:endParaRPr lang="en-US" sz="2000" dirty="0">
                        <a:latin typeface="Franklin Gothic Book"/>
                        <a:cs typeface="Franklin Gothic Book"/>
                      </a:endParaRPr>
                    </a:p>
                  </a:txBody>
                  <a:tcPr marL="91453" marR="91453" marT="45793" marB="45793">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7" name="Rectangle 6"/>
          <p:cNvSpPr>
            <a:spLocks noChangeArrowheads="1"/>
          </p:cNvSpPr>
          <p:nvPr/>
        </p:nvSpPr>
        <p:spPr bwMode="auto">
          <a:xfrm>
            <a:off x="1277938" y="1443038"/>
            <a:ext cx="7446962" cy="4048125"/>
          </a:xfrm>
          <a:prstGeom prst="rect">
            <a:avLst/>
          </a:prstGeom>
          <a:gradFill rotWithShape="1">
            <a:gsLst>
              <a:gs pos="0">
                <a:srgbClr val="EBEDF3"/>
              </a:gs>
              <a:gs pos="64999">
                <a:srgbClr val="CAD1DF"/>
              </a:gs>
              <a:gs pos="100000">
                <a:srgbClr val="B3BDD2"/>
              </a:gs>
            </a:gsLst>
            <a:lin ang="5400000" scaled="1"/>
          </a:gradFill>
          <a:ln w="6350" cap="rnd">
            <a:solidFill>
              <a:srgbClr val="25456C"/>
            </a:solidFill>
            <a:miter lim="800000"/>
            <a:headEnd/>
            <a:tailEnd/>
          </a:ln>
          <a:effectLst>
            <a:outerShdw blurRad="45000" dist="25000" dir="5400000" rotWithShape="0">
              <a:srgbClr val="808080">
                <a:alpha val="37999"/>
              </a:srgbClr>
            </a:outerShdw>
          </a:effectLst>
        </p:spPr>
        <p:txBody>
          <a:bodyPr anchor="ctr"/>
          <a:lstStyle/>
          <a:p>
            <a:pPr algn="ctr">
              <a:defRPr/>
            </a:pPr>
            <a:endParaRPr lang="en-US">
              <a:solidFill>
                <a:schemeClr val="dk1"/>
              </a:solidFill>
              <a:latin typeface="+mn-lt"/>
              <a:ea typeface="+mn-ea"/>
            </a:endParaRPr>
          </a:p>
        </p:txBody>
      </p:sp>
      <p:graphicFrame>
        <p:nvGraphicFramePr>
          <p:cNvPr id="9" name="Table 8"/>
          <p:cNvGraphicFramePr>
            <a:graphicFrameLocks noGrp="1"/>
          </p:cNvGraphicFramePr>
          <p:nvPr/>
        </p:nvGraphicFramePr>
        <p:xfrm>
          <a:off x="55563" y="1416050"/>
          <a:ext cx="1239837" cy="4029072"/>
        </p:xfrm>
        <a:graphic>
          <a:graphicData uri="http://schemas.openxmlformats.org/drawingml/2006/table">
            <a:tbl>
              <a:tblPr>
                <a:tableStyleId>{5C22544A-7EE6-4342-B048-85BDC9FD1C3A}</a:tableStyleId>
              </a:tblPr>
              <a:tblGrid>
                <a:gridCol w="1239837"/>
              </a:tblGrid>
              <a:tr h="251817">
                <a:tc>
                  <a:txBody>
                    <a:bodyPr/>
                    <a:lstStyle/>
                    <a:p>
                      <a:pPr algn="r"/>
                      <a:r>
                        <a:rPr lang="en-US" sz="1400" dirty="0" smtClean="0">
                          <a:latin typeface="Franklin Gothic Book"/>
                          <a:cs typeface="Franklin Gothic Book"/>
                        </a:rPr>
                        <a:t>France</a:t>
                      </a: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Australia</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Italy</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Japan</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Sweden</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Norway</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Austria</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Netherlands</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Finland</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Germany</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Greece</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Ireland</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New Zealand</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Denmark</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UK</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1817">
                <a:tc>
                  <a:txBody>
                    <a:bodyPr/>
                    <a:lstStyle/>
                    <a:p>
                      <a:pPr algn="r"/>
                      <a:r>
                        <a:rPr lang="en-US" sz="1400" dirty="0" smtClean="0">
                          <a:latin typeface="Franklin Gothic Book"/>
                          <a:cs typeface="Franklin Gothic Book"/>
                        </a:rPr>
                        <a:t>US</a:t>
                      </a:r>
                      <a:endParaRPr lang="en-US" sz="1400" dirty="0">
                        <a:latin typeface="Franklin Gothic Book"/>
                        <a:cs typeface="Franklin Gothic Book"/>
                      </a:endParaRPr>
                    </a:p>
                  </a:txBody>
                  <a:tcPr marL="91518" marR="91518"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5870" name="Rectangle 10"/>
          <p:cNvSpPr>
            <a:spLocks noChangeArrowheads="1"/>
          </p:cNvSpPr>
          <p:nvPr/>
        </p:nvSpPr>
        <p:spPr bwMode="auto">
          <a:xfrm>
            <a:off x="1270000" y="5846763"/>
            <a:ext cx="7464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3300"/>
                </a:solidFill>
                <a:latin typeface="Franklin Gothic Book" pitchFamily="34" charset="0"/>
              </a:rPr>
              <a:t>Age adjusted deaths/100,000 from potentially preventable causes</a:t>
            </a:r>
          </a:p>
        </p:txBody>
      </p:sp>
      <p:graphicFrame>
        <p:nvGraphicFramePr>
          <p:cNvPr id="2" name="Table 1"/>
          <p:cNvGraphicFramePr>
            <a:graphicFrameLocks noGrp="1"/>
          </p:cNvGraphicFramePr>
          <p:nvPr/>
        </p:nvGraphicFramePr>
        <p:xfrm>
          <a:off x="1433513" y="1443038"/>
          <a:ext cx="7481887" cy="4048125"/>
        </p:xfrm>
        <a:graphic>
          <a:graphicData uri="http://schemas.openxmlformats.org/drawingml/2006/table">
            <a:tbl>
              <a:tblPr>
                <a:tableStyleId>{5C22544A-7EE6-4342-B048-85BDC9FD1C3A}</a:tableStyleId>
              </a:tblPr>
              <a:tblGrid>
                <a:gridCol w="1068841"/>
                <a:gridCol w="1068841"/>
                <a:gridCol w="1068841"/>
                <a:gridCol w="1068841"/>
                <a:gridCol w="1068841"/>
                <a:gridCol w="1068841"/>
                <a:gridCol w="1068841"/>
              </a:tblGrid>
              <a:tr h="4048125">
                <a:tc>
                  <a:txBody>
                    <a:bodyPr/>
                    <a:lstStyle/>
                    <a:p>
                      <a:endParaRPr lang="en-US" sz="1800" dirty="0"/>
                    </a:p>
                  </a:txBody>
                  <a:tcPr marL="91439" marR="91439">
                    <a:lnL w="12700" cmpd="sng">
                      <a:noFill/>
                    </a:lnL>
                    <a:lnR w="9525" cap="flat" cmpd="sng" algn="ctr">
                      <a:solidFill>
                        <a:scrgbClr r="0" g="0" b="0"/>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800"/>
                    </a:p>
                  </a:txBody>
                  <a:tcPr marL="91439" marR="91439">
                    <a:lnL w="9525" cap="flat" cmpd="sng" algn="ctr">
                      <a:solidFill>
                        <a:scrgbClr r="0" g="0" b="0"/>
                      </a:solidFill>
                      <a:prstDash val="sysDot"/>
                      <a:round/>
                      <a:headEnd type="none" w="med" len="med"/>
                      <a:tailEnd type="none" w="med" len="med"/>
                    </a:lnL>
                    <a:lnR w="9525" cap="flat" cmpd="sng" algn="ctr">
                      <a:solidFill>
                        <a:scrgbClr r="0" g="0" b="0"/>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800"/>
                    </a:p>
                  </a:txBody>
                  <a:tcPr marL="91439" marR="91439">
                    <a:lnL w="9525" cap="flat" cmpd="sng" algn="ctr">
                      <a:solidFill>
                        <a:scrgbClr r="0" g="0" b="0"/>
                      </a:solidFill>
                      <a:prstDash val="sysDot"/>
                      <a:round/>
                      <a:headEnd type="none" w="med" len="med"/>
                      <a:tailEnd type="none" w="med" len="med"/>
                    </a:lnL>
                    <a:lnR w="9525" cap="flat" cmpd="sng" algn="ctr">
                      <a:solidFill>
                        <a:scrgbClr r="0" g="0" b="0"/>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800"/>
                    </a:p>
                  </a:txBody>
                  <a:tcPr marL="91439" marR="91439">
                    <a:lnL w="9525" cap="flat" cmpd="sng" algn="ctr">
                      <a:solidFill>
                        <a:scrgbClr r="0" g="0" b="0"/>
                      </a:solidFill>
                      <a:prstDash val="sysDot"/>
                      <a:round/>
                      <a:headEnd type="none" w="med" len="med"/>
                      <a:tailEnd type="none" w="med" len="med"/>
                    </a:lnL>
                    <a:lnR w="9525" cap="flat" cmpd="sng" algn="ctr">
                      <a:solidFill>
                        <a:scrgbClr r="0" g="0" b="0"/>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800"/>
                    </a:p>
                  </a:txBody>
                  <a:tcPr marL="91439" marR="91439">
                    <a:lnL w="9525" cap="flat" cmpd="sng" algn="ctr">
                      <a:solidFill>
                        <a:scrgbClr r="0" g="0" b="0"/>
                      </a:solidFill>
                      <a:prstDash val="sysDot"/>
                      <a:round/>
                      <a:headEnd type="none" w="med" len="med"/>
                      <a:tailEnd type="none" w="med" len="med"/>
                    </a:lnL>
                    <a:lnR w="9525" cap="flat" cmpd="sng" algn="ctr">
                      <a:solidFill>
                        <a:scrgbClr r="0" g="0" b="0"/>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800"/>
                    </a:p>
                  </a:txBody>
                  <a:tcPr marL="91439" marR="91439">
                    <a:lnL w="9525" cap="flat" cmpd="sng" algn="ctr">
                      <a:solidFill>
                        <a:scrgbClr r="0" g="0" b="0"/>
                      </a:solidFill>
                      <a:prstDash val="sysDot"/>
                      <a:round/>
                      <a:headEnd type="none" w="med" len="med"/>
                      <a:tailEnd type="none" w="med" len="med"/>
                    </a:lnL>
                    <a:lnR w="9525" cap="flat" cmpd="sng" algn="ctr">
                      <a:solidFill>
                        <a:scrgbClr r="0" g="0" b="0"/>
                      </a:solid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800" dirty="0"/>
                    </a:p>
                  </a:txBody>
                  <a:tcPr marL="91439" marR="91439">
                    <a:lnL w="9525" cap="flat" cmpd="sng" algn="ctr">
                      <a:solidFill>
                        <a:scrgbClr r="0" g="0" b="0"/>
                      </a:solidFill>
                      <a:prstDash val="sysDot"/>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2" name="Rectangle 31"/>
          <p:cNvSpPr/>
          <p:nvPr/>
        </p:nvSpPr>
        <p:spPr>
          <a:xfrm>
            <a:off x="1277938" y="5253038"/>
            <a:ext cx="5280025" cy="180975"/>
          </a:xfrm>
          <a:prstGeom prst="rect">
            <a:avLst/>
          </a:prstGeom>
          <a:solidFill>
            <a:srgbClr val="800000"/>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277938" y="1493838"/>
            <a:ext cx="3025775" cy="184150"/>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1277938" y="1735138"/>
            <a:ext cx="3144837" cy="188912"/>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1277938" y="1995488"/>
            <a:ext cx="3298825" cy="173037"/>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1277938" y="2241550"/>
            <a:ext cx="3362325" cy="180975"/>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1277938" y="2487613"/>
            <a:ext cx="3367087" cy="188912"/>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1277938" y="2747963"/>
            <a:ext cx="3516312" cy="173037"/>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1277938" y="2994025"/>
            <a:ext cx="3702050" cy="180975"/>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a:off x="1277938" y="3246438"/>
            <a:ext cx="3752850" cy="177800"/>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1277938" y="3494088"/>
            <a:ext cx="4070350" cy="184150"/>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p:nvPr/>
        </p:nvSpPr>
        <p:spPr>
          <a:xfrm>
            <a:off x="1277938" y="3744913"/>
            <a:ext cx="4200525" cy="184150"/>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1277938" y="3990975"/>
            <a:ext cx="4241800" cy="192088"/>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1277938" y="4243388"/>
            <a:ext cx="4292600" cy="188912"/>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1277938" y="4500563"/>
            <a:ext cx="4359275" cy="180975"/>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p:cNvSpPr/>
          <p:nvPr/>
        </p:nvSpPr>
        <p:spPr>
          <a:xfrm>
            <a:off x="1277938" y="4746625"/>
            <a:ext cx="4405312" cy="188913"/>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p:cNvSpPr/>
          <p:nvPr/>
        </p:nvSpPr>
        <p:spPr>
          <a:xfrm>
            <a:off x="1277938" y="5000625"/>
            <a:ext cx="4559300" cy="184150"/>
          </a:xfrm>
          <a:prstGeom prst="rect">
            <a:avLst/>
          </a:prstGeom>
          <a:solidFill>
            <a:schemeClr val="accent1">
              <a:lumMod val="50000"/>
            </a:schemeClr>
          </a:solidFill>
          <a:ln w="9525"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 y="168275"/>
            <a:ext cx="8915400" cy="1143000"/>
          </a:xfrm>
        </p:spPr>
        <p:txBody>
          <a:bodyPr/>
          <a:lstStyle/>
          <a:p>
            <a:pPr eaLnBrk="1" hangingPunct="1"/>
            <a:r>
              <a:rPr lang="en-US" sz="3600" smtClean="0">
                <a:ea typeface="ＭＳ Ｐゴシック" pitchFamily="34" charset="-128"/>
              </a:rPr>
              <a:t>What About the Masses of Canadians Flooding Across the Border for Care??? </a:t>
            </a:r>
          </a:p>
        </p:txBody>
      </p:sp>
      <p:grpSp>
        <p:nvGrpSpPr>
          <p:cNvPr id="36867" name="Group 7"/>
          <p:cNvGrpSpPr>
            <a:grpSpLocks/>
          </p:cNvGrpSpPr>
          <p:nvPr/>
        </p:nvGrpSpPr>
        <p:grpSpPr bwMode="auto">
          <a:xfrm>
            <a:off x="373063" y="1498600"/>
            <a:ext cx="3957637" cy="4465638"/>
            <a:chOff x="373742" y="1499257"/>
            <a:chExt cx="3957660" cy="4465654"/>
          </a:xfrm>
        </p:grpSpPr>
        <p:grpSp>
          <p:nvGrpSpPr>
            <p:cNvPr id="36872" name="Group 6"/>
            <p:cNvGrpSpPr>
              <a:grpSpLocks/>
            </p:cNvGrpSpPr>
            <p:nvPr/>
          </p:nvGrpSpPr>
          <p:grpSpPr bwMode="auto">
            <a:xfrm>
              <a:off x="373742" y="1499257"/>
              <a:ext cx="3957660" cy="4462495"/>
              <a:chOff x="373742" y="1499257"/>
              <a:chExt cx="3957660" cy="4462495"/>
            </a:xfrm>
          </p:grpSpPr>
          <p:sp>
            <p:nvSpPr>
              <p:cNvPr id="2" name="Rectangle 1"/>
              <p:cNvSpPr>
                <a:spLocks noChangeArrowheads="1"/>
              </p:cNvSpPr>
              <p:nvPr/>
            </p:nvSpPr>
            <p:spPr bwMode="auto">
              <a:xfrm>
                <a:off x="373742" y="1499257"/>
                <a:ext cx="3957660" cy="4462479"/>
              </a:xfrm>
              <a:prstGeom prst="rect">
                <a:avLst/>
              </a:prstGeom>
              <a:gradFill rotWithShape="1">
                <a:gsLst>
                  <a:gs pos="0">
                    <a:srgbClr val="EBEDF3"/>
                  </a:gs>
                  <a:gs pos="64999">
                    <a:srgbClr val="CAD1DF"/>
                  </a:gs>
                  <a:gs pos="100000">
                    <a:srgbClr val="B3BDD2"/>
                  </a:gs>
                </a:gsLst>
                <a:lin ang="5400000" scaled="1"/>
              </a:gradFill>
              <a:ln w="6350" cap="rnd">
                <a:solidFill>
                  <a:srgbClr val="25456C"/>
                </a:solidFill>
                <a:miter lim="800000"/>
                <a:headEnd/>
                <a:tailEnd/>
              </a:ln>
              <a:effectLst>
                <a:outerShdw blurRad="45000" dist="25000" dir="5400000" rotWithShape="0">
                  <a:srgbClr val="808080">
                    <a:alpha val="37999"/>
                  </a:srgbClr>
                </a:outerShdw>
              </a:effectLst>
            </p:spPr>
            <p:txBody>
              <a:bodyPr/>
              <a:lstStyle/>
              <a:p>
                <a:pPr algn="ctr">
                  <a:defRPr/>
                </a:pPr>
                <a:r>
                  <a:rPr lang="en-US" sz="2000">
                    <a:solidFill>
                      <a:srgbClr val="003300"/>
                    </a:solidFill>
                    <a:latin typeface="Franklin Gothic Book" pitchFamily="34" charset="0"/>
                  </a:rPr>
                  <a:t>35 of 35,000 annual admissions to Detroit</a:t>
                </a:r>
                <a:r>
                  <a:rPr lang="en-US" altLang="en-US" sz="2000">
                    <a:solidFill>
                      <a:srgbClr val="003300"/>
                    </a:solidFill>
                    <a:latin typeface="Franklin Gothic Book" pitchFamily="34" charset="0"/>
                  </a:rPr>
                  <a:t>’</a:t>
                </a:r>
                <a:r>
                  <a:rPr lang="en-US" sz="2000">
                    <a:solidFill>
                      <a:srgbClr val="003300"/>
                    </a:solidFill>
                    <a:latin typeface="Franklin Gothic Book" pitchFamily="34" charset="0"/>
                  </a:rPr>
                  <a:t>s largest hospital network were Canadian</a:t>
                </a:r>
              </a:p>
            </p:txBody>
          </p:sp>
          <p:pic>
            <p:nvPicPr>
              <p:cNvPr id="4" name="Picture 3"/>
              <p:cNvPicPr>
                <a:picLocks noChangeAspect="1"/>
              </p:cNvPicPr>
              <p:nvPr/>
            </p:nvPicPr>
            <p:blipFill>
              <a:blip r:embed="rId2"/>
              <a:srcRect/>
              <a:stretch>
                <a:fillRect/>
              </a:stretch>
            </p:blipFill>
            <p:spPr bwMode="auto">
              <a:xfrm>
                <a:off x="762681" y="2642261"/>
                <a:ext cx="3179781" cy="2568584"/>
              </a:xfrm>
              <a:prstGeom prst="rect">
                <a:avLst/>
              </a:prstGeom>
              <a:noFill/>
              <a:ln w="9525">
                <a:solidFill>
                  <a:srgbClr val="003300"/>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grpSp>
        <p:sp>
          <p:nvSpPr>
            <p:cNvPr id="59396" name="Text Box 4"/>
            <p:cNvSpPr txBox="1">
              <a:spLocks noChangeArrowheads="1"/>
            </p:cNvSpPr>
            <p:nvPr/>
          </p:nvSpPr>
          <p:spPr bwMode="auto">
            <a:xfrm>
              <a:off x="373742" y="5502946"/>
              <a:ext cx="3957660" cy="46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dirty="0" smtClean="0">
                  <a:latin typeface="Franklin Gothic Book"/>
                  <a:cs typeface="Franklin Gothic Book"/>
                </a:rPr>
                <a:t>Steven J. Katz et al., "Canadians' use of US medical services," Health Affairs 1998;17(1):225-235</a:t>
              </a:r>
            </a:p>
          </p:txBody>
        </p:sp>
      </p:grpSp>
      <p:grpSp>
        <p:nvGrpSpPr>
          <p:cNvPr id="10" name="Group 9"/>
          <p:cNvGrpSpPr>
            <a:grpSpLocks/>
          </p:cNvGrpSpPr>
          <p:nvPr/>
        </p:nvGrpSpPr>
        <p:grpSpPr bwMode="auto">
          <a:xfrm>
            <a:off x="4813300" y="1498600"/>
            <a:ext cx="3957638" cy="4465638"/>
            <a:chOff x="4812599" y="1499257"/>
            <a:chExt cx="3957660" cy="4465654"/>
          </a:xfrm>
        </p:grpSpPr>
        <p:sp>
          <p:nvSpPr>
            <p:cNvPr id="6" name="Rectangle 5"/>
            <p:cNvSpPr>
              <a:spLocks noChangeArrowheads="1"/>
            </p:cNvSpPr>
            <p:nvPr/>
          </p:nvSpPr>
          <p:spPr bwMode="auto">
            <a:xfrm>
              <a:off x="4812599" y="1499257"/>
              <a:ext cx="3957660" cy="4462479"/>
            </a:xfrm>
            <a:prstGeom prst="rect">
              <a:avLst/>
            </a:prstGeom>
            <a:gradFill rotWithShape="1">
              <a:gsLst>
                <a:gs pos="0">
                  <a:srgbClr val="EBEDF3"/>
                </a:gs>
                <a:gs pos="64999">
                  <a:srgbClr val="CAD1DF"/>
                </a:gs>
                <a:gs pos="100000">
                  <a:srgbClr val="B3BDD2"/>
                </a:gs>
              </a:gsLst>
              <a:lin ang="5400000" scaled="1"/>
            </a:gradFill>
            <a:ln w="6350" cap="rnd">
              <a:solidFill>
                <a:srgbClr val="25456C"/>
              </a:solidFill>
              <a:miter lim="800000"/>
              <a:headEnd/>
              <a:tailEnd/>
            </a:ln>
            <a:effectLst>
              <a:outerShdw blurRad="45000" dist="25000" dir="5400000" rotWithShape="0">
                <a:srgbClr val="808080">
                  <a:alpha val="37999"/>
                </a:srgbClr>
              </a:outerShdw>
            </a:effectLst>
          </p:spPr>
          <p:txBody>
            <a:bodyPr/>
            <a:lstStyle/>
            <a:p>
              <a:pPr algn="ctr">
                <a:defRPr/>
              </a:pPr>
              <a:r>
                <a:rPr lang="en-US" sz="2000" dirty="0">
                  <a:solidFill>
                    <a:schemeClr val="dk1"/>
                  </a:solidFill>
                  <a:latin typeface="Franklin Gothic Book"/>
                  <a:ea typeface="+mn-ea"/>
                  <a:cs typeface="Franklin Gothic Book"/>
                </a:rPr>
                <a:t>0.5% of Canadians received healthcare in the US, but only 0.11% (or 20 of the 18,000 surveyed) did it intentionally!</a:t>
              </a:r>
            </a:p>
          </p:txBody>
        </p:sp>
        <p:sp>
          <p:nvSpPr>
            <p:cNvPr id="9" name="Text Box 4"/>
            <p:cNvSpPr txBox="1">
              <a:spLocks noChangeArrowheads="1"/>
            </p:cNvSpPr>
            <p:nvPr/>
          </p:nvSpPr>
          <p:spPr bwMode="auto">
            <a:xfrm>
              <a:off x="4812599" y="5318796"/>
              <a:ext cx="3957660" cy="64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defRPr/>
              </a:pPr>
              <a:r>
                <a:rPr lang="en-US" sz="1200" smtClean="0">
                  <a:latin typeface="Franklin Gothic Book" pitchFamily="34" charset="0"/>
                </a:rPr>
                <a:t>Steven J. Katz et al., </a:t>
              </a:r>
              <a:r>
                <a:rPr lang="ja-JP" altLang="en-US" sz="1200" smtClean="0">
                  <a:latin typeface="Franklin Gothic Book" pitchFamily="34" charset="0"/>
                </a:rPr>
                <a:t>“</a:t>
              </a:r>
              <a:r>
                <a:rPr lang="en-US" altLang="ja-JP" sz="1200" smtClean="0">
                  <a:latin typeface="Franklin Gothic Book" pitchFamily="34" charset="0"/>
                </a:rPr>
                <a:t>Phantoms in the Snow: Canadians</a:t>
              </a:r>
              <a:r>
                <a:rPr lang="ja-JP" altLang="en-US" sz="1200" smtClean="0">
                  <a:latin typeface="Franklin Gothic Book" pitchFamily="34" charset="0"/>
                </a:rPr>
                <a:t>’</a:t>
              </a:r>
              <a:r>
                <a:rPr lang="en-US" altLang="ja-JP" sz="1200" smtClean="0">
                  <a:latin typeface="Franklin Gothic Book" pitchFamily="34" charset="0"/>
                </a:rPr>
                <a:t> Use of Healthcare Services in the United States,</a:t>
              </a:r>
              <a:r>
                <a:rPr lang="ja-JP" altLang="en-US" sz="1200" smtClean="0">
                  <a:latin typeface="Franklin Gothic Book" pitchFamily="34" charset="0"/>
                </a:rPr>
                <a:t>”</a:t>
              </a:r>
              <a:r>
                <a:rPr lang="en-US" altLang="ja-JP" sz="1200" smtClean="0">
                  <a:latin typeface="Franklin Gothic Book" pitchFamily="34" charset="0"/>
                </a:rPr>
                <a:t> Health Affairs, May/June 2002; 21(3): 19-31 </a:t>
              </a:r>
              <a:endParaRPr lang="en-US" sz="1200" smtClean="0">
                <a:latin typeface="Franklin Gothic Book" pitchFamily="34" charset="0"/>
              </a:endParaRPr>
            </a:p>
          </p:txBody>
        </p:sp>
        <p:pic>
          <p:nvPicPr>
            <p:cNvPr id="5" name="Picture 4"/>
            <p:cNvPicPr>
              <a:picLocks noChangeAspect="1"/>
            </p:cNvPicPr>
            <p:nvPr/>
          </p:nvPicPr>
          <p:blipFill>
            <a:blip r:embed="rId3"/>
            <a:srcRect/>
            <a:stretch>
              <a:fillRect/>
            </a:stretch>
          </p:blipFill>
          <p:spPr bwMode="auto">
            <a:xfrm>
              <a:off x="5049138" y="3132801"/>
              <a:ext cx="3484581" cy="1822457"/>
            </a:xfrm>
            <a:prstGeom prst="rect">
              <a:avLst/>
            </a:prstGeom>
            <a:noFill/>
            <a:ln w="9525">
              <a:solidFill>
                <a:srgbClr val="003300"/>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ea typeface="ＭＳ Ｐゴシック" pitchFamily="34" charset="-128"/>
              </a:rPr>
              <a:t>Disclosures</a:t>
            </a:r>
          </a:p>
        </p:txBody>
      </p:sp>
      <p:sp>
        <p:nvSpPr>
          <p:cNvPr id="10243" name="Content Placeholder 2"/>
          <p:cNvSpPr>
            <a:spLocks noGrp="1"/>
          </p:cNvSpPr>
          <p:nvPr>
            <p:ph idx="1"/>
          </p:nvPr>
        </p:nvSpPr>
        <p:spPr/>
        <p:txBody>
          <a:bodyPr/>
          <a:lstStyle/>
          <a:p>
            <a:pPr eaLnBrk="1" hangingPunct="1"/>
            <a:r>
              <a:rPr lang="en-US" smtClean="0">
                <a:ea typeface="ＭＳ Ｐゴシック" pitchFamily="34" charset="-128"/>
              </a:rPr>
              <a:t>No financial relationships </a:t>
            </a:r>
          </a:p>
          <a:p>
            <a:pPr eaLnBrk="1" hangingPunct="1"/>
            <a:r>
              <a:rPr lang="en-US" smtClean="0">
                <a:ea typeface="ＭＳ Ｐゴシック" pitchFamily="34" charset="-128"/>
              </a:rPr>
              <a:t>No discussion of off-label or investigational use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1" dirty="0" smtClean="0">
                <a:latin typeface="+mn-lt"/>
              </a:rPr>
              <a:t>Association of insurance status with stage at diagnosis for 12 cancer sites</a:t>
            </a:r>
            <a:endParaRPr lang="en-US" sz="4000" b="1" dirty="0">
              <a:latin typeface="+mn-lt"/>
            </a:endParaRPr>
          </a:p>
        </p:txBody>
      </p:sp>
      <p:sp>
        <p:nvSpPr>
          <p:cNvPr id="3" name="Content Placeholder 2"/>
          <p:cNvSpPr>
            <a:spLocks noGrp="1"/>
          </p:cNvSpPr>
          <p:nvPr>
            <p:ph idx="1"/>
          </p:nvPr>
        </p:nvSpPr>
        <p:spPr>
          <a:xfrm>
            <a:off x="360363" y="1489075"/>
            <a:ext cx="8423275" cy="4675188"/>
          </a:xfrm>
        </p:spPr>
        <p:txBody>
          <a:bodyPr/>
          <a:lstStyle/>
          <a:p>
            <a:r>
              <a:rPr lang="en-US" sz="2800" smtClean="0">
                <a:ea typeface="ＭＳ Ｐゴシック" pitchFamily="34" charset="-128"/>
              </a:rPr>
              <a:t>&gt; 3 million patients included using the US National Cancer Database (NCD)</a:t>
            </a:r>
          </a:p>
          <a:p>
            <a:r>
              <a:rPr lang="en-US" sz="2800" smtClean="0">
                <a:ea typeface="ＭＳ Ｐゴシック" pitchFamily="34" charset="-128"/>
              </a:rPr>
              <a:t>Uninsured patients have a substantially increased r/o being diagnosed w/ more advanced disease</a:t>
            </a:r>
          </a:p>
          <a:p>
            <a:r>
              <a:rPr lang="en-US" sz="2800" smtClean="0">
                <a:ea typeface="ＭＳ Ｐゴシック" pitchFamily="34" charset="-128"/>
              </a:rPr>
              <a:t>Finding noted across all cancer types except ovary and pancreas</a:t>
            </a:r>
          </a:p>
          <a:p>
            <a:r>
              <a:rPr lang="en-US" sz="2800" smtClean="0">
                <a:ea typeface="ＭＳ Ｐゴシック" pitchFamily="34" charset="-128"/>
              </a:rPr>
              <a:t>Conclusion: “Absence of adequate insurance…might be a more feasible factor to address than many other personal and societal factors.”</a:t>
            </a:r>
          </a:p>
        </p:txBody>
      </p:sp>
      <p:sp>
        <p:nvSpPr>
          <p:cNvPr id="37892" name="TextBox 3"/>
          <p:cNvSpPr txBox="1">
            <a:spLocks noChangeArrowheads="1"/>
          </p:cNvSpPr>
          <p:nvPr/>
        </p:nvSpPr>
        <p:spPr bwMode="auto">
          <a:xfrm>
            <a:off x="3394075" y="6308725"/>
            <a:ext cx="6075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Medium" pitchFamily="34" charset="0"/>
              </a:rPr>
              <a:t>Halpern et al, </a:t>
            </a:r>
            <a:r>
              <a:rPr lang="en-US" sz="2000" i="1">
                <a:latin typeface="Franklin Gothic Medium" pitchFamily="34" charset="0"/>
              </a:rPr>
              <a:t>Lancet Oncology</a:t>
            </a:r>
            <a:r>
              <a:rPr lang="en-US" sz="2000">
                <a:latin typeface="Franklin Gothic Medium" pitchFamily="34" charset="0"/>
              </a:rPr>
              <a:t>, Feb 2008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34" charset="-128"/>
              </a:rPr>
              <a:t>Cervical Cancer</a:t>
            </a:r>
          </a:p>
        </p:txBody>
      </p:sp>
      <p:sp>
        <p:nvSpPr>
          <p:cNvPr id="3" name="Content Placeholder 2"/>
          <p:cNvSpPr>
            <a:spLocks noGrp="1"/>
          </p:cNvSpPr>
          <p:nvPr>
            <p:ph idx="1"/>
          </p:nvPr>
        </p:nvSpPr>
        <p:spPr>
          <a:xfrm>
            <a:off x="360363" y="1314450"/>
            <a:ext cx="8670925" cy="4675188"/>
          </a:xfrm>
        </p:spPr>
        <p:txBody>
          <a:bodyPr/>
          <a:lstStyle/>
          <a:p>
            <a:r>
              <a:rPr lang="en-US" smtClean="0">
                <a:ea typeface="ＭＳ Ｐゴシック" pitchFamily="34" charset="-128"/>
              </a:rPr>
              <a:t>&gt; 76,000 patients from the NCD with first primary invasive tumor of the cervix b/w 2000-2007</a:t>
            </a:r>
          </a:p>
          <a:p>
            <a:r>
              <a:rPr lang="en-US" smtClean="0">
                <a:ea typeface="ＭＳ Ｐゴシック" pitchFamily="34" charset="-128"/>
              </a:rPr>
              <a:t>Uninsured patients</a:t>
            </a:r>
          </a:p>
          <a:p>
            <a:pPr lvl="1">
              <a:buFont typeface="Wingdings" pitchFamily="2" charset="2"/>
              <a:buChar char="Ø"/>
            </a:pPr>
            <a:r>
              <a:rPr lang="en-US" smtClean="0">
                <a:ea typeface="ＭＳ Ｐゴシック" pitchFamily="34" charset="-128"/>
              </a:rPr>
              <a:t> 1.4 times as likely to be diagnosed w/ stage III dz</a:t>
            </a:r>
          </a:p>
          <a:p>
            <a:pPr lvl="1">
              <a:buFont typeface="Wingdings" pitchFamily="2" charset="2"/>
              <a:buChar char="Ø"/>
            </a:pPr>
            <a:r>
              <a:rPr lang="en-US" smtClean="0">
                <a:ea typeface="ＭＳ Ｐゴシック" pitchFamily="34" charset="-128"/>
              </a:rPr>
              <a:t>1.3 times as likely to be diagnosed w/ stage IV dz</a:t>
            </a:r>
          </a:p>
          <a:p>
            <a:r>
              <a:rPr lang="en-US" smtClean="0">
                <a:ea typeface="ＭＳ Ｐゴシック" pitchFamily="34" charset="-128"/>
              </a:rPr>
              <a:t>Uninsured &amp; underinsured patients had lower f/u rates after an abnormal result</a:t>
            </a:r>
          </a:p>
        </p:txBody>
      </p:sp>
      <p:sp>
        <p:nvSpPr>
          <p:cNvPr id="38916" name="TextBox 3"/>
          <p:cNvSpPr txBox="1">
            <a:spLocks noChangeArrowheads="1"/>
          </p:cNvSpPr>
          <p:nvPr/>
        </p:nvSpPr>
        <p:spPr bwMode="auto">
          <a:xfrm>
            <a:off x="3670300" y="6191250"/>
            <a:ext cx="5360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Medium" pitchFamily="34" charset="0"/>
              </a:rPr>
              <a:t>Fedewa et al, </a:t>
            </a:r>
            <a:r>
              <a:rPr lang="en-US" sz="2000" i="1">
                <a:latin typeface="Franklin Gothic Medium" pitchFamily="34" charset="0"/>
              </a:rPr>
              <a:t>Am J of Pub Health</a:t>
            </a:r>
            <a:r>
              <a:rPr lang="en-US" sz="2000">
                <a:latin typeface="Franklin Gothic Medium" pitchFamily="34" charset="0"/>
              </a:rPr>
              <a:t>, Sept 2012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60363" y="15875"/>
            <a:ext cx="8423275" cy="1143000"/>
          </a:xfrm>
        </p:spPr>
        <p:txBody>
          <a:bodyPr/>
          <a:lstStyle/>
          <a:p>
            <a:r>
              <a:rPr lang="en-US" smtClean="0">
                <a:ea typeface="ＭＳ Ｐゴシック" pitchFamily="34" charset="-128"/>
              </a:rPr>
              <a:t>Breast Cancer</a:t>
            </a:r>
          </a:p>
        </p:txBody>
      </p:sp>
      <p:sp>
        <p:nvSpPr>
          <p:cNvPr id="3" name="Content Placeholder 2"/>
          <p:cNvSpPr>
            <a:spLocks noGrp="1"/>
          </p:cNvSpPr>
          <p:nvPr>
            <p:ph idx="1"/>
          </p:nvPr>
        </p:nvSpPr>
        <p:spPr>
          <a:xfrm>
            <a:off x="360363" y="1101725"/>
            <a:ext cx="8423275" cy="4675188"/>
          </a:xfrm>
        </p:spPr>
        <p:txBody>
          <a:bodyPr/>
          <a:lstStyle/>
          <a:p>
            <a:r>
              <a:rPr lang="en-US" smtClean="0">
                <a:ea typeface="ＭＳ Ｐゴシック" pitchFamily="34" charset="-128"/>
              </a:rPr>
              <a:t>Age-adjusted prevalence of mammography in the past 2 years:</a:t>
            </a:r>
          </a:p>
          <a:p>
            <a:pPr lvl="1">
              <a:buFont typeface="Wingdings" pitchFamily="2" charset="2"/>
              <a:buChar char="Ø"/>
            </a:pPr>
            <a:r>
              <a:rPr lang="en-US" smtClean="0">
                <a:ea typeface="ＭＳ Ｐゴシック" pitchFamily="34" charset="-128"/>
              </a:rPr>
              <a:t>73% for women with health insurance</a:t>
            </a:r>
          </a:p>
          <a:p>
            <a:pPr lvl="1">
              <a:buFont typeface="Wingdings" pitchFamily="2" charset="2"/>
              <a:buChar char="Ø"/>
            </a:pPr>
            <a:r>
              <a:rPr lang="en-US" smtClean="0">
                <a:ea typeface="ＭＳ Ｐゴシック" pitchFamily="34" charset="-128"/>
              </a:rPr>
              <a:t>40% for women without</a:t>
            </a:r>
          </a:p>
          <a:p>
            <a:r>
              <a:rPr lang="en-US" smtClean="0">
                <a:ea typeface="ＭＳ Ｐゴシック" pitchFamily="34" charset="-128"/>
              </a:rPr>
              <a:t>&gt; 500,000 women &gt; age 40 diagnosed with invasive breast CA &amp; reported to the NCD</a:t>
            </a:r>
          </a:p>
          <a:p>
            <a:r>
              <a:rPr lang="en-US" smtClean="0">
                <a:ea typeface="ＭＳ Ｐゴシック" pitchFamily="34" charset="-128"/>
              </a:rPr>
              <a:t>Proportion with stage III/IV at diagnosis:</a:t>
            </a:r>
          </a:p>
          <a:p>
            <a:pPr lvl="1">
              <a:buFont typeface="Wingdings" pitchFamily="2" charset="2"/>
              <a:buChar char="Ø"/>
            </a:pPr>
            <a:r>
              <a:rPr lang="en-US" smtClean="0">
                <a:ea typeface="ＭＳ Ｐゴシック" pitchFamily="34" charset="-128"/>
              </a:rPr>
              <a:t>8% among privately insured</a:t>
            </a:r>
          </a:p>
          <a:p>
            <a:pPr lvl="1">
              <a:buFont typeface="Wingdings" pitchFamily="2" charset="2"/>
              <a:buChar char="Ø"/>
            </a:pPr>
            <a:r>
              <a:rPr lang="en-US" smtClean="0">
                <a:ea typeface="ＭＳ Ｐゴシック" pitchFamily="34" charset="-128"/>
              </a:rPr>
              <a:t>18% among uninsured</a:t>
            </a:r>
          </a:p>
          <a:p>
            <a:endParaRPr lang="en-US" smtClean="0">
              <a:ea typeface="ＭＳ Ｐゴシック" pitchFamily="34" charset="-128"/>
            </a:endParaRPr>
          </a:p>
        </p:txBody>
      </p:sp>
      <p:sp>
        <p:nvSpPr>
          <p:cNvPr id="39940" name="TextBox 4"/>
          <p:cNvSpPr txBox="1">
            <a:spLocks noChangeArrowheads="1"/>
          </p:cNvSpPr>
          <p:nvPr/>
        </p:nvSpPr>
        <p:spPr bwMode="auto">
          <a:xfrm>
            <a:off x="4633913" y="6075363"/>
            <a:ext cx="4333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Medium" pitchFamily="34" charset="0"/>
              </a:rPr>
              <a:t>Halpern et al, </a:t>
            </a:r>
            <a:r>
              <a:rPr lang="en-US" sz="2000" i="1">
                <a:latin typeface="Franklin Gothic Medium" pitchFamily="34" charset="0"/>
              </a:rPr>
              <a:t>Cancer</a:t>
            </a:r>
            <a:r>
              <a:rPr lang="en-US" sz="2000">
                <a:latin typeface="Franklin Gothic Medium" pitchFamily="34" charset="0"/>
              </a:rPr>
              <a:t>, July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ea typeface="ＭＳ Ｐゴシック" pitchFamily="34" charset="-128"/>
              </a:rPr>
              <a:t>Oropharyngeal Cancer</a:t>
            </a:r>
          </a:p>
        </p:txBody>
      </p:sp>
      <p:sp>
        <p:nvSpPr>
          <p:cNvPr id="3" name="Content Placeholder 2"/>
          <p:cNvSpPr>
            <a:spLocks noGrp="1"/>
          </p:cNvSpPr>
          <p:nvPr>
            <p:ph idx="1"/>
          </p:nvPr>
        </p:nvSpPr>
        <p:spPr/>
        <p:txBody>
          <a:bodyPr/>
          <a:lstStyle/>
          <a:p>
            <a:r>
              <a:rPr lang="en-US" smtClean="0">
                <a:ea typeface="ＭＳ Ｐゴシック" pitchFamily="34" charset="-128"/>
              </a:rPr>
              <a:t>&gt; 40,000 patients from the NCD with invasive o/p cancer included</a:t>
            </a:r>
          </a:p>
          <a:p>
            <a:r>
              <a:rPr lang="en-US" smtClean="0">
                <a:ea typeface="ＭＳ Ｐゴシック" pitchFamily="34" charset="-128"/>
              </a:rPr>
              <a:t>Patients with advanced o/p cancer at dx were more likely to be uninsured (OR 1.37)</a:t>
            </a:r>
          </a:p>
          <a:p>
            <a:r>
              <a:rPr lang="en-US" smtClean="0">
                <a:ea typeface="ＭＳ Ｐゴシック" pitchFamily="34" charset="-128"/>
              </a:rPr>
              <a:t>Patients were most likely to present with the largest tumors (T4 disease) if they were uninsured (OR 2.82)</a:t>
            </a:r>
          </a:p>
        </p:txBody>
      </p:sp>
      <p:sp>
        <p:nvSpPr>
          <p:cNvPr id="40964" name="TextBox 4"/>
          <p:cNvSpPr txBox="1">
            <a:spLocks noChangeArrowheads="1"/>
          </p:cNvSpPr>
          <p:nvPr/>
        </p:nvSpPr>
        <p:spPr bwMode="auto">
          <a:xfrm>
            <a:off x="5213350" y="6237288"/>
            <a:ext cx="3570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Medium" pitchFamily="34" charset="0"/>
              </a:rPr>
              <a:t>Chen et al, </a:t>
            </a:r>
            <a:r>
              <a:rPr lang="en-US" sz="2000" i="1">
                <a:latin typeface="Franklin Gothic Medium" pitchFamily="34" charset="0"/>
              </a:rPr>
              <a:t>Cancer</a:t>
            </a:r>
            <a:r>
              <a:rPr lang="en-US" sz="2000">
                <a:latin typeface="Franklin Gothic Medium" pitchFamily="34" charset="0"/>
              </a:rPr>
              <a:t>, July 2007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ea typeface="ＭＳ Ｐゴシック" pitchFamily="34" charset="-128"/>
              </a:rPr>
              <a:t>5-Year Cancer Survival</a:t>
            </a:r>
          </a:p>
        </p:txBody>
      </p:sp>
      <p:sp>
        <p:nvSpPr>
          <p:cNvPr id="41987" name="Rectangle 3"/>
          <p:cNvSpPr>
            <a:spLocks noGrp="1" noChangeArrowheads="1"/>
          </p:cNvSpPr>
          <p:nvPr>
            <p:ph type="body" idx="1"/>
          </p:nvPr>
        </p:nvSpPr>
        <p:spPr/>
        <p:txBody>
          <a:bodyPr/>
          <a:lstStyle/>
          <a:p>
            <a:pPr eaLnBrk="1" hangingPunct="1"/>
            <a:r>
              <a:rPr lang="en-US" smtClean="0">
                <a:ea typeface="ＭＳ Ｐゴシック" pitchFamily="34" charset="-128"/>
              </a:rPr>
              <a:t>Colorectal cancer: 63% for the privately insured but 49% for the uninsured</a:t>
            </a:r>
          </a:p>
          <a:p>
            <a:pPr eaLnBrk="1" hangingPunct="1"/>
            <a:r>
              <a:rPr lang="en-US" smtClean="0">
                <a:ea typeface="ＭＳ Ｐゴシック" pitchFamily="34" charset="-128"/>
              </a:rPr>
              <a:t>Breast cancer: 85% for those with private insurance, 75% for the uninsured  </a:t>
            </a:r>
          </a:p>
        </p:txBody>
      </p:sp>
      <p:sp>
        <p:nvSpPr>
          <p:cNvPr id="41988" name="Text Box 4"/>
          <p:cNvSpPr txBox="1">
            <a:spLocks noChangeArrowheads="1"/>
          </p:cNvSpPr>
          <p:nvPr/>
        </p:nvSpPr>
        <p:spPr bwMode="auto">
          <a:xfrm>
            <a:off x="3657600" y="624840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a:t>Coleman et al, </a:t>
            </a:r>
            <a:r>
              <a:rPr lang="en-US" i="1"/>
              <a:t>Lancet Oncology,</a:t>
            </a:r>
            <a:r>
              <a:rPr lang="en-US"/>
              <a:t> Aug 2008</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p:txBody>
          <a:bodyPr/>
          <a:lstStyle/>
          <a:p>
            <a:endParaRPr lang="en-US" smtClean="0">
              <a:ea typeface="ＭＳ Ｐゴシック" pitchFamily="34" charset="-128"/>
            </a:endParaRPr>
          </a:p>
        </p:txBody>
      </p:sp>
      <p:sp>
        <p:nvSpPr>
          <p:cNvPr id="3" name="Subtitle 2"/>
          <p:cNvSpPr>
            <a:spLocks noGrp="1"/>
          </p:cNvSpPr>
          <p:nvPr>
            <p:ph type="subTitle" idx="1"/>
          </p:nvPr>
        </p:nvSpPr>
        <p:spPr/>
        <p:txBody>
          <a:bodyPr/>
          <a:lstStyle/>
          <a:p>
            <a:pPr>
              <a:defRPr/>
            </a:pPr>
            <a:endParaRPr lang="en-US"/>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4400" smtClean="0">
                <a:ea typeface="ＭＳ Ｐゴシック" pitchFamily="34" charset="-128"/>
              </a:rPr>
              <a:t>Survival after craniotomy for brain tumor</a:t>
            </a:r>
          </a:p>
        </p:txBody>
      </p:sp>
      <p:sp>
        <p:nvSpPr>
          <p:cNvPr id="44035" name="Content Placeholder 2"/>
          <p:cNvSpPr>
            <a:spLocks noGrp="1"/>
          </p:cNvSpPr>
          <p:nvPr>
            <p:ph idx="1"/>
          </p:nvPr>
        </p:nvSpPr>
        <p:spPr>
          <a:xfrm>
            <a:off x="360363" y="1477963"/>
            <a:ext cx="8423275" cy="4675187"/>
          </a:xfrm>
        </p:spPr>
        <p:txBody>
          <a:bodyPr/>
          <a:lstStyle/>
          <a:p>
            <a:r>
              <a:rPr lang="en-US" smtClean="0">
                <a:ea typeface="ＭＳ Ｐゴシック" pitchFamily="34" charset="-128"/>
              </a:rPr>
              <a:t>&gt;28,000 patients who underwent craniotomy for brain tumor analyzed using the Nationwide Inpatient Sample</a:t>
            </a:r>
          </a:p>
          <a:p>
            <a:r>
              <a:rPr lang="en-US" smtClean="0">
                <a:ea typeface="ＭＳ Ｐゴシック" pitchFamily="34" charset="-128"/>
              </a:rPr>
              <a:t>In-hospital mortality, 2.6 x more likely for those w/o insurance after adjusting for patient characteristics, co-morbidity, and hospital</a:t>
            </a:r>
          </a:p>
        </p:txBody>
      </p:sp>
      <p:sp>
        <p:nvSpPr>
          <p:cNvPr id="44036" name="TextBox 3"/>
          <p:cNvSpPr txBox="1">
            <a:spLocks noChangeArrowheads="1"/>
          </p:cNvSpPr>
          <p:nvPr/>
        </p:nvSpPr>
        <p:spPr bwMode="auto">
          <a:xfrm>
            <a:off x="3544888" y="6326188"/>
            <a:ext cx="547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Medium" pitchFamily="34" charset="0"/>
              </a:rPr>
              <a:t>Quninones et al, </a:t>
            </a:r>
            <a:r>
              <a:rPr lang="en-US" sz="2000" i="1">
                <a:latin typeface="Franklin Gothic Medium" pitchFamily="34" charset="0"/>
              </a:rPr>
              <a:t>Archives of Surgery</a:t>
            </a:r>
            <a:r>
              <a:rPr lang="en-US" sz="2000">
                <a:latin typeface="Franklin Gothic Medium" pitchFamily="34" charset="0"/>
              </a:rPr>
              <a:t>, Nov 2012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8229600" cy="1143000"/>
          </a:xfrm>
        </p:spPr>
        <p:txBody>
          <a:bodyPr/>
          <a:lstStyle/>
          <a:p>
            <a:pPr eaLnBrk="1" hangingPunct="1"/>
            <a:r>
              <a:rPr lang="en-US" smtClean="0">
                <a:ea typeface="ＭＳ Ｐゴシック" pitchFamily="34" charset="-128"/>
              </a:rPr>
              <a:t>What Is Single Payer?</a:t>
            </a:r>
          </a:p>
        </p:txBody>
      </p:sp>
      <p:graphicFrame>
        <p:nvGraphicFramePr>
          <p:cNvPr id="2" name="Diagram 1"/>
          <p:cNvGraphicFramePr/>
          <p:nvPr/>
        </p:nvGraphicFramePr>
        <p:xfrm>
          <a:off x="228600" y="1295400"/>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Rectangle 4"/>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FontTx/>
              <a:buChar char="•"/>
              <a:defRPr/>
            </a:pPr>
            <a:endParaRPr lang="en-US" sz="3200">
              <a:ea typeface="ＭＳ Ｐゴシック" charset="0"/>
            </a:endParaRPr>
          </a:p>
        </p:txBody>
      </p:sp>
      <p:sp>
        <p:nvSpPr>
          <p:cNvPr id="37893" name="Text Box 5"/>
          <p:cNvSpPr txBox="1">
            <a:spLocks noChangeArrowheads="1"/>
          </p:cNvSpPr>
          <p:nvPr/>
        </p:nvSpPr>
        <p:spPr bwMode="auto">
          <a:xfrm>
            <a:off x="381000" y="56388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p>
        </p:txBody>
      </p:sp>
      <p:sp>
        <p:nvSpPr>
          <p:cNvPr id="37894" name="Text Box 6"/>
          <p:cNvSpPr txBox="1">
            <a:spLocks noChangeArrowheads="1"/>
          </p:cNvSpPr>
          <p:nvPr/>
        </p:nvSpPr>
        <p:spPr bwMode="auto">
          <a:xfrm>
            <a:off x="2549525" y="6297613"/>
            <a:ext cx="6594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US" sz="1200" dirty="0" err="1" smtClean="0">
                <a:latin typeface="Franklin Gothic Book" pitchFamily="34" charset="0"/>
              </a:rPr>
              <a:t>Woolhandler</a:t>
            </a:r>
            <a:r>
              <a:rPr lang="en-US" sz="1200" dirty="0" smtClean="0">
                <a:latin typeface="Franklin Gothic Book" pitchFamily="34" charset="0"/>
              </a:rPr>
              <a:t> S. et al. </a:t>
            </a:r>
            <a:r>
              <a:rPr lang="ja-JP" altLang="en-US" sz="1200" dirty="0" smtClean="0">
                <a:latin typeface="Franklin Gothic Book" pitchFamily="34" charset="0"/>
              </a:rPr>
              <a:t>“</a:t>
            </a:r>
            <a:r>
              <a:rPr lang="en-US" altLang="ja-JP" sz="1200" dirty="0" smtClean="0">
                <a:latin typeface="Franklin Gothic Book" pitchFamily="34" charset="0"/>
              </a:rPr>
              <a:t>Costs of Health Care Administration in the United States and Canada,</a:t>
            </a:r>
            <a:r>
              <a:rPr lang="ja-JP" altLang="en-US" sz="1200" dirty="0" smtClean="0">
                <a:latin typeface="Franklin Gothic Book" pitchFamily="34" charset="0"/>
              </a:rPr>
              <a:t>”</a:t>
            </a:r>
            <a:r>
              <a:rPr lang="en-US" altLang="ja-JP" sz="1200" dirty="0" smtClean="0">
                <a:latin typeface="Franklin Gothic Book" pitchFamily="34" charset="0"/>
              </a:rPr>
              <a:t> </a:t>
            </a:r>
          </a:p>
          <a:p>
            <a:pPr algn="r">
              <a:defRPr/>
            </a:pPr>
            <a:r>
              <a:rPr lang="en-US" sz="1200" b="1" i="1" dirty="0" smtClean="0">
                <a:latin typeface="Franklin Gothic Book" pitchFamily="34" charset="0"/>
              </a:rPr>
              <a:t>New England Journal of Medicine</a:t>
            </a:r>
            <a:r>
              <a:rPr lang="en-US" sz="1200" dirty="0" smtClean="0">
                <a:latin typeface="Franklin Gothic Book" pitchFamily="34" charset="0"/>
              </a:rPr>
              <a:t> 2003;349:768-75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921B494B-0407-5F49-AD18-E414CF77F95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C43ED5D6-17FD-3E43-90C0-C16722DC1FE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DF89F5E4-0593-9F41-8278-05B9F768330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0C7514FC-99B7-1248-B66F-7E9A1636B57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7B5F221A-2A80-AC46-922F-57A8C7B1E17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ea typeface="ＭＳ Ｐゴシック" pitchFamily="34" charset="-128"/>
              </a:rPr>
              <a:t>Why Do We Pay More </a:t>
            </a:r>
            <a:br>
              <a:rPr lang="en-US" smtClean="0">
                <a:ea typeface="ＭＳ Ｐゴシック" pitchFamily="34" charset="-128"/>
              </a:rPr>
            </a:br>
            <a:r>
              <a:rPr lang="en-US" smtClean="0">
                <a:ea typeface="ＭＳ Ｐゴシック" pitchFamily="34" charset="-128"/>
              </a:rPr>
              <a:t>But Get Less? </a:t>
            </a:r>
          </a:p>
        </p:txBody>
      </p:sp>
      <p:graphicFrame>
        <p:nvGraphicFramePr>
          <p:cNvPr id="4" name="Diagram 3"/>
          <p:cNvGraphicFramePr/>
          <p:nvPr/>
        </p:nvGraphicFramePr>
        <p:xfrm>
          <a:off x="5036146" y="2328258"/>
          <a:ext cx="3924842" cy="226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6084" name="Chart 1"/>
          <p:cNvGraphicFramePr>
            <a:graphicFrameLocks/>
          </p:cNvGraphicFramePr>
          <p:nvPr/>
        </p:nvGraphicFramePr>
        <p:xfrm>
          <a:off x="300038" y="1501775"/>
          <a:ext cx="4786312" cy="4713288"/>
        </p:xfrm>
        <a:graphic>
          <a:graphicData uri="http://schemas.openxmlformats.org/presentationml/2006/ole">
            <mc:AlternateContent xmlns:mc="http://schemas.openxmlformats.org/markup-compatibility/2006">
              <mc:Choice xmlns:v="urn:schemas-microsoft-com:vml" Requires="v">
                <p:oleObj spid="_x0000_s46088" r:id="rId9" imgW="4784964" imgH="4717914" progId="Excel.Chart.8">
                  <p:embed/>
                </p:oleObj>
              </mc:Choice>
              <mc:Fallback>
                <p:oleObj r:id="rId9" imgW="4784964" imgH="4717914" progId="Excel.Chart.8">
                  <p:embed/>
                  <p:pic>
                    <p:nvPicPr>
                      <p:cNvPr id="0" name="Chart 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038" y="1501775"/>
                        <a:ext cx="4786312"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5" name="TextBox 2"/>
          <p:cNvSpPr txBox="1">
            <a:spLocks noChangeArrowheads="1"/>
          </p:cNvSpPr>
          <p:nvPr/>
        </p:nvSpPr>
        <p:spPr bwMode="auto">
          <a:xfrm>
            <a:off x="1298575" y="1744663"/>
            <a:ext cx="27416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90000"/>
              </a:lnSpc>
            </a:pPr>
            <a:r>
              <a:rPr lang="en-US" sz="3200">
                <a:solidFill>
                  <a:schemeClr val="bg1"/>
                </a:solidFill>
                <a:latin typeface="Franklin Gothic Medium" pitchFamily="34" charset="0"/>
              </a:rPr>
              <a:t>31% </a:t>
            </a:r>
          </a:p>
          <a:p>
            <a:pPr algn="ctr">
              <a:lnSpc>
                <a:spcPct val="90000"/>
              </a:lnSpc>
            </a:pPr>
            <a:r>
              <a:rPr lang="en-US" sz="2400">
                <a:solidFill>
                  <a:schemeClr val="bg1"/>
                </a:solidFill>
                <a:latin typeface="Franklin Gothic Book" pitchFamily="34" charset="0"/>
              </a:rPr>
              <a:t>of healthcare dollars is spent on administration</a:t>
            </a:r>
          </a:p>
        </p:txBody>
      </p:sp>
      <p:sp>
        <p:nvSpPr>
          <p:cNvPr id="6" name="Oval 5"/>
          <p:cNvSpPr>
            <a:spLocks noChangeArrowheads="1"/>
          </p:cNvSpPr>
          <p:nvPr/>
        </p:nvSpPr>
        <p:spPr bwMode="auto">
          <a:xfrm>
            <a:off x="4903788" y="3246438"/>
            <a:ext cx="2408237" cy="584200"/>
          </a:xfrm>
          <a:prstGeom prst="ellipse">
            <a:avLst/>
          </a:prstGeom>
          <a:noFill/>
          <a:ln w="76200">
            <a:solidFill>
              <a:srgbClr val="800000"/>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8" name="Text Box 6"/>
          <p:cNvSpPr txBox="1">
            <a:spLocks noChangeArrowheads="1"/>
          </p:cNvSpPr>
          <p:nvPr/>
        </p:nvSpPr>
        <p:spPr bwMode="auto">
          <a:xfrm>
            <a:off x="2549525" y="6297613"/>
            <a:ext cx="6594475"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US" sz="1200" dirty="0" err="1" smtClean="0">
                <a:latin typeface="Franklin Gothic Book" pitchFamily="34" charset="0"/>
              </a:rPr>
              <a:t>Woolhandler</a:t>
            </a:r>
            <a:r>
              <a:rPr lang="en-US" sz="1200" dirty="0" smtClean="0">
                <a:latin typeface="Franklin Gothic Book" pitchFamily="34" charset="0"/>
              </a:rPr>
              <a:t> S. et al. </a:t>
            </a:r>
            <a:r>
              <a:rPr lang="ja-JP" altLang="en-US" sz="1200" dirty="0" smtClean="0">
                <a:latin typeface="Franklin Gothic Book" pitchFamily="34" charset="0"/>
              </a:rPr>
              <a:t>“</a:t>
            </a:r>
            <a:r>
              <a:rPr lang="en-US" altLang="ja-JP" sz="1200" dirty="0" smtClean="0">
                <a:latin typeface="Franklin Gothic Book" pitchFamily="34" charset="0"/>
              </a:rPr>
              <a:t>Costs of Health Care Administration in the United States and Canada,</a:t>
            </a:r>
            <a:r>
              <a:rPr lang="ja-JP" altLang="en-US" sz="1200" dirty="0" smtClean="0">
                <a:latin typeface="Franklin Gothic Book" pitchFamily="34" charset="0"/>
              </a:rPr>
              <a:t>”</a:t>
            </a:r>
            <a:r>
              <a:rPr lang="en-US" altLang="ja-JP" sz="1200" dirty="0" smtClean="0">
                <a:latin typeface="Franklin Gothic Book" pitchFamily="34" charset="0"/>
              </a:rPr>
              <a:t> </a:t>
            </a:r>
          </a:p>
          <a:p>
            <a:pPr algn="r">
              <a:defRPr/>
            </a:pPr>
            <a:r>
              <a:rPr lang="en-US" sz="1200" b="1" i="1" dirty="0" smtClean="0">
                <a:latin typeface="Franklin Gothic Book" pitchFamily="34" charset="0"/>
              </a:rPr>
              <a:t>New England Journal of Medicine</a:t>
            </a:r>
            <a:r>
              <a:rPr lang="en-US" sz="1200" dirty="0" smtClean="0">
                <a:latin typeface="Franklin Gothic Book" pitchFamily="34" charset="0"/>
              </a:rPr>
              <a:t> 2003;349:768-75</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2"/>
          <p:cNvSpPr txBox="1">
            <a:spLocks noChangeArrowheads="1"/>
          </p:cNvSpPr>
          <p:nvPr/>
        </p:nvSpPr>
        <p:spPr bwMode="auto">
          <a:xfrm>
            <a:off x="2522538" y="6423025"/>
            <a:ext cx="66214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1200">
                <a:solidFill>
                  <a:schemeClr val="bg2"/>
                </a:solidFill>
                <a:latin typeface="Franklin Gothic Book" pitchFamily="34" charset="0"/>
              </a:rPr>
              <a:t> </a:t>
            </a:r>
            <a:r>
              <a:rPr lang="en-US" sz="1400">
                <a:latin typeface="Franklin Gothic Book" pitchFamily="34" charset="0"/>
              </a:rPr>
              <a:t>Woolhandler/Himmelstein/Campbell. NEJM 2003;349:769 (updated 2012</a:t>
            </a:r>
            <a:r>
              <a:rPr lang="en-US" sz="1400">
                <a:solidFill>
                  <a:schemeClr val="bg2"/>
                </a:solidFill>
                <a:latin typeface="Franklin Gothic Book" pitchFamily="34" charset="0"/>
              </a:rPr>
              <a:t>)</a:t>
            </a:r>
          </a:p>
        </p:txBody>
      </p:sp>
      <p:sp>
        <p:nvSpPr>
          <p:cNvPr id="47107" name="Title 1"/>
          <p:cNvSpPr>
            <a:spLocks noGrp="1"/>
          </p:cNvSpPr>
          <p:nvPr>
            <p:ph type="title"/>
          </p:nvPr>
        </p:nvSpPr>
        <p:spPr>
          <a:xfrm>
            <a:off x="0" y="171450"/>
            <a:ext cx="9144000" cy="1143000"/>
          </a:xfrm>
        </p:spPr>
        <p:txBody>
          <a:bodyPr/>
          <a:lstStyle/>
          <a:p>
            <a:r>
              <a:rPr lang="en-US" sz="4000" smtClean="0">
                <a:ea typeface="ＭＳ Ｐゴシック" pitchFamily="34" charset="-128"/>
              </a:rPr>
              <a:t>Hospital Billing and Administration</a:t>
            </a:r>
            <a:endParaRPr lang="en-US" sz="2800" smtClean="0">
              <a:ea typeface="ＭＳ Ｐゴシック" pitchFamily="34" charset="-128"/>
            </a:endParaRPr>
          </a:p>
        </p:txBody>
      </p:sp>
      <p:sp>
        <p:nvSpPr>
          <p:cNvPr id="47108" name="TextBox 3"/>
          <p:cNvSpPr txBox="1">
            <a:spLocks noChangeArrowheads="1"/>
          </p:cNvSpPr>
          <p:nvPr/>
        </p:nvSpPr>
        <p:spPr bwMode="auto">
          <a:xfrm>
            <a:off x="0" y="2176463"/>
            <a:ext cx="1566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Book" pitchFamily="34" charset="0"/>
              </a:rPr>
              <a:t>Dollars per capita, 2011</a:t>
            </a:r>
          </a:p>
        </p:txBody>
      </p:sp>
      <p:graphicFrame>
        <p:nvGraphicFramePr>
          <p:cNvPr id="47109" name="Chart 4"/>
          <p:cNvGraphicFramePr>
            <a:graphicFrameLocks/>
          </p:cNvGraphicFramePr>
          <p:nvPr/>
        </p:nvGraphicFramePr>
        <p:xfrm>
          <a:off x="1508125" y="1152525"/>
          <a:ext cx="7432675" cy="4860925"/>
        </p:xfrm>
        <a:graphic>
          <a:graphicData uri="http://schemas.openxmlformats.org/presentationml/2006/ole">
            <mc:AlternateContent xmlns:mc="http://schemas.openxmlformats.org/markup-compatibility/2006">
              <mc:Choice xmlns:v="urn:schemas-microsoft-com:vml" Requires="v">
                <p:oleObj spid="_x0000_s47110" r:id="rId5" imgW="7436505" imgH="4858110" progId="Excel.Chart.8">
                  <p:embed/>
                </p:oleObj>
              </mc:Choice>
              <mc:Fallback>
                <p:oleObj r:id="rId5" imgW="7436505" imgH="4858110" progId="Excel.Chart.8">
                  <p:embed/>
                  <p:pic>
                    <p:nvPicPr>
                      <p:cNvPr id="0" name="Char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125" y="1152525"/>
                        <a:ext cx="743267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81000"/>
            <a:ext cx="8458200" cy="2590800"/>
          </a:xfrm>
          <a:prstGeom prst="rect">
            <a:avLst/>
          </a:prstGeom>
          <a:solidFill>
            <a:schemeClr val="accent1">
              <a:lumMod val="50000"/>
            </a:schemeClr>
          </a:solidFill>
          <a:ln w="9525" cmpd="sng">
            <a:solidFill>
              <a:srgbClr val="EBF1DD"/>
            </a:solidFill>
          </a:ln>
        </p:spPr>
        <p:style>
          <a:lnRef idx="2">
            <a:schemeClr val="accent1">
              <a:shade val="50000"/>
            </a:schemeClr>
          </a:lnRef>
          <a:fillRef idx="1">
            <a:schemeClr val="accent1"/>
          </a:fillRef>
          <a:effectRef idx="0">
            <a:schemeClr val="accent1"/>
          </a:effectRef>
          <a:fontRef idx="minor">
            <a:schemeClr val="lt1"/>
          </a:fontRef>
        </p:style>
        <p:txBody>
          <a:bodyPr rIns="182880" anchor="ctr"/>
          <a:lstStyle/>
          <a:p>
            <a:pPr marL="112713" indent="346075" algn="r">
              <a:lnSpc>
                <a:spcPct val="90000"/>
              </a:lnSpc>
              <a:tabLst>
                <a:tab pos="223838" algn="l"/>
              </a:tabLst>
              <a:defRPr/>
            </a:pPr>
            <a:r>
              <a:rPr lang="en-US" altLang="en-US" sz="2400">
                <a:solidFill>
                  <a:srgbClr val="EBF1DD"/>
                </a:solidFill>
                <a:latin typeface="Franklin Gothic Book" pitchFamily="34" charset="0"/>
                <a:ea typeface="ＭＳ Ｐゴシック" pitchFamily="34" charset="-128"/>
              </a:rPr>
              <a:t>“</a:t>
            </a:r>
            <a:r>
              <a:rPr lang="en-US" sz="2400">
                <a:solidFill>
                  <a:srgbClr val="EBF1DD"/>
                </a:solidFill>
                <a:latin typeface="Franklin Gothic Book" pitchFamily="34" charset="0"/>
                <a:ea typeface="ＭＳ Ｐゴシック" pitchFamily="34" charset="-128"/>
              </a:rPr>
              <a:t>The U.S. health care system becomes a </a:t>
            </a:r>
          </a:p>
          <a:p>
            <a:pPr marL="112713" indent="346075" algn="r">
              <a:lnSpc>
                <a:spcPct val="90000"/>
              </a:lnSpc>
              <a:tabLst>
                <a:tab pos="223838" algn="l"/>
              </a:tabLst>
              <a:defRPr/>
            </a:pPr>
            <a:r>
              <a:rPr lang="en-US" sz="4000">
                <a:solidFill>
                  <a:srgbClr val="EBF1DD"/>
                </a:solidFill>
                <a:latin typeface="Franklin Gothic Book" pitchFamily="34" charset="0"/>
                <a:ea typeface="ＭＳ Ｐゴシック" pitchFamily="34" charset="-128"/>
              </a:rPr>
              <a:t>more embarrassing disaster </a:t>
            </a:r>
          </a:p>
          <a:p>
            <a:pPr marL="112713" indent="346075" algn="r">
              <a:lnSpc>
                <a:spcPct val="90000"/>
              </a:lnSpc>
              <a:spcAft>
                <a:spcPts val="1200"/>
              </a:spcAft>
              <a:tabLst>
                <a:tab pos="223838" algn="l"/>
              </a:tabLst>
              <a:defRPr/>
            </a:pPr>
            <a:r>
              <a:rPr lang="en-US" sz="2400">
                <a:solidFill>
                  <a:srgbClr val="EBF1DD"/>
                </a:solidFill>
                <a:latin typeface="Franklin Gothic Book" pitchFamily="34" charset="0"/>
                <a:ea typeface="ＭＳ Ｐゴシック" pitchFamily="34" charset="-128"/>
              </a:rPr>
              <a:t>each year.</a:t>
            </a:r>
            <a:r>
              <a:rPr lang="en-US" altLang="en-US" sz="2400">
                <a:solidFill>
                  <a:srgbClr val="EBF1DD"/>
                </a:solidFill>
                <a:latin typeface="Franklin Gothic Book" pitchFamily="34" charset="0"/>
                <a:ea typeface="ＭＳ Ｐゴシック" pitchFamily="34" charset="-128"/>
              </a:rPr>
              <a:t>”</a:t>
            </a:r>
            <a:endParaRPr lang="en-US" sz="2400">
              <a:solidFill>
                <a:srgbClr val="EBF1DD"/>
              </a:solidFill>
              <a:latin typeface="Franklin Gothic Book" pitchFamily="34" charset="0"/>
              <a:ea typeface="ＭＳ Ｐゴシック" pitchFamily="34" charset="-128"/>
            </a:endParaRPr>
          </a:p>
          <a:p>
            <a:pPr marL="112713" indent="346075" algn="r">
              <a:tabLst>
                <a:tab pos="223838" algn="l"/>
              </a:tabLst>
              <a:defRPr/>
            </a:pPr>
            <a:r>
              <a:rPr lang="en-US" sz="2000">
                <a:solidFill>
                  <a:srgbClr val="EBF1DD"/>
                </a:solidFill>
                <a:latin typeface="Franklin Gothic Book" pitchFamily="34" charset="0"/>
                <a:ea typeface="ＭＳ Ｐゴシック" pitchFamily="34" charset="-128"/>
              </a:rPr>
              <a:t>Donald Kennedy, Former editor Science </a:t>
            </a:r>
          </a:p>
          <a:p>
            <a:pPr marL="112713" indent="346075" algn="r">
              <a:tabLst>
                <a:tab pos="223838" algn="l"/>
              </a:tabLst>
              <a:defRPr/>
            </a:pPr>
            <a:r>
              <a:rPr lang="en-US" sz="2000">
                <a:solidFill>
                  <a:srgbClr val="EBF1DD"/>
                </a:solidFill>
                <a:latin typeface="Franklin Gothic Book" pitchFamily="34" charset="0"/>
                <a:ea typeface="ＭＳ Ｐゴシック" pitchFamily="34" charset="-128"/>
              </a:rPr>
              <a:t>August 15, 2003</a:t>
            </a:r>
            <a:endParaRPr lang="en-US" sz="2000">
              <a:solidFill>
                <a:srgbClr val="EBF1DD"/>
              </a:solidFill>
              <a:ea typeface="ＭＳ Ｐゴシック" pitchFamily="34" charset="-128"/>
            </a:endParaRPr>
          </a:p>
        </p:txBody>
      </p:sp>
      <p:pic>
        <p:nvPicPr>
          <p:cNvPr id="3" name="Picture 2"/>
          <p:cNvPicPr>
            <a:picLocks noChangeAspect="1"/>
          </p:cNvPicPr>
          <p:nvPr/>
        </p:nvPicPr>
        <p:blipFill>
          <a:blip r:embed="rId2"/>
          <a:srcRect l="33858" t="12987" r="19868" b="37930"/>
          <a:stretch>
            <a:fillRect/>
          </a:stretch>
        </p:blipFill>
        <p:spPr bwMode="auto">
          <a:xfrm>
            <a:off x="533400" y="633413"/>
            <a:ext cx="1981200" cy="2109787"/>
          </a:xfrm>
          <a:prstGeom prst="rect">
            <a:avLst/>
          </a:prstGeom>
          <a:noFill/>
          <a:ln w="9525">
            <a:solidFill>
              <a:schemeClr val="bg1"/>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grpSp>
        <p:nvGrpSpPr>
          <p:cNvPr id="6" name="Group 5"/>
          <p:cNvGrpSpPr>
            <a:grpSpLocks/>
          </p:cNvGrpSpPr>
          <p:nvPr/>
        </p:nvGrpSpPr>
        <p:grpSpPr bwMode="auto">
          <a:xfrm>
            <a:off x="304800" y="3352800"/>
            <a:ext cx="8458200" cy="2590800"/>
            <a:chOff x="304800" y="3352800"/>
            <a:chExt cx="8458200" cy="2590800"/>
          </a:xfrm>
        </p:grpSpPr>
        <p:sp>
          <p:nvSpPr>
            <p:cNvPr id="10" name="Rectangle 9"/>
            <p:cNvSpPr/>
            <p:nvPr/>
          </p:nvSpPr>
          <p:spPr>
            <a:xfrm>
              <a:off x="304800" y="3352800"/>
              <a:ext cx="8458200" cy="2590800"/>
            </a:xfrm>
            <a:prstGeom prst="rect">
              <a:avLst/>
            </a:prstGeom>
            <a:solidFill>
              <a:schemeClr val="accent1">
                <a:lumMod val="50000"/>
              </a:schemeClr>
            </a:solidFill>
            <a:ln w="9525" cmpd="sng">
              <a:solidFill>
                <a:srgbClr val="EBF1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2713">
                <a:lnSpc>
                  <a:spcPct val="90000"/>
                </a:lnSpc>
                <a:defRPr/>
              </a:pPr>
              <a:r>
                <a:rPr lang="en-US" altLang="en-US" sz="2400">
                  <a:solidFill>
                    <a:srgbClr val="EBF1DD"/>
                  </a:solidFill>
                  <a:latin typeface="Franklin Gothic Book" pitchFamily="34" charset="0"/>
                  <a:ea typeface="ＭＳ Ｐゴシック" pitchFamily="34" charset="-128"/>
                </a:rPr>
                <a:t>“</a:t>
              </a:r>
              <a:r>
                <a:rPr lang="en-US" sz="2400">
                  <a:solidFill>
                    <a:srgbClr val="EBF1DD"/>
                  </a:solidFill>
                  <a:latin typeface="Franklin Gothic Book" pitchFamily="34" charset="0"/>
                  <a:ea typeface="ＭＳ Ｐゴシック" pitchFamily="34" charset="-128"/>
                </a:rPr>
                <a:t>America has the</a:t>
              </a:r>
            </a:p>
            <a:p>
              <a:pPr marL="112713">
                <a:lnSpc>
                  <a:spcPct val="90000"/>
                </a:lnSpc>
                <a:defRPr/>
              </a:pPr>
              <a:r>
                <a:rPr lang="en-US" sz="4000">
                  <a:solidFill>
                    <a:srgbClr val="EBF1DD"/>
                  </a:solidFill>
                  <a:latin typeface="Franklin Gothic Book" pitchFamily="34" charset="0"/>
                  <a:ea typeface="ＭＳ Ｐゴシック" pitchFamily="34" charset="-128"/>
                </a:rPr>
                <a:t>best health care system</a:t>
              </a:r>
              <a:r>
                <a:rPr lang="en-US" sz="3600">
                  <a:solidFill>
                    <a:srgbClr val="EBF1DD"/>
                  </a:solidFill>
                  <a:latin typeface="Franklin Gothic Book" pitchFamily="34" charset="0"/>
                  <a:ea typeface="ＭＳ Ｐゴシック" pitchFamily="34" charset="-128"/>
                </a:rPr>
                <a:t> </a:t>
              </a:r>
            </a:p>
            <a:p>
              <a:pPr marL="112713">
                <a:lnSpc>
                  <a:spcPct val="90000"/>
                </a:lnSpc>
                <a:defRPr/>
              </a:pPr>
              <a:r>
                <a:rPr lang="en-US" sz="2400">
                  <a:solidFill>
                    <a:srgbClr val="EBF1DD"/>
                  </a:solidFill>
                  <a:latin typeface="Franklin Gothic Book" pitchFamily="34" charset="0"/>
                  <a:ea typeface="ＭＳ Ｐゴシック" pitchFamily="34" charset="-128"/>
                </a:rPr>
                <a:t>in the world, pure and simple.</a:t>
              </a:r>
              <a:r>
                <a:rPr lang="en-US" altLang="en-US" sz="2400">
                  <a:solidFill>
                    <a:srgbClr val="EBF1DD"/>
                  </a:solidFill>
                  <a:latin typeface="Franklin Gothic Book" pitchFamily="34" charset="0"/>
                  <a:ea typeface="ＭＳ Ｐゴシック" pitchFamily="34" charset="-128"/>
                </a:rPr>
                <a:t>”</a:t>
              </a:r>
              <a:endParaRPr lang="en-US" sz="2400">
                <a:solidFill>
                  <a:srgbClr val="EBF1DD"/>
                </a:solidFill>
                <a:latin typeface="Franklin Gothic Book" pitchFamily="34" charset="0"/>
                <a:ea typeface="ＭＳ Ｐゴシック" pitchFamily="34" charset="-128"/>
              </a:endParaRPr>
            </a:p>
            <a:p>
              <a:pPr marL="112713">
                <a:spcBef>
                  <a:spcPts val="1200"/>
                </a:spcBef>
                <a:defRPr/>
              </a:pPr>
              <a:r>
                <a:rPr lang="en-US" sz="2000">
                  <a:solidFill>
                    <a:srgbClr val="EBF1DD"/>
                  </a:solidFill>
                  <a:latin typeface="Franklin Gothic Book" pitchFamily="34" charset="0"/>
                  <a:ea typeface="ＭＳ Ｐゴシック" pitchFamily="34" charset="-128"/>
                </a:rPr>
                <a:t>President George W. Bush, addressing </a:t>
              </a:r>
            </a:p>
            <a:p>
              <a:pPr marL="112713">
                <a:defRPr/>
              </a:pPr>
              <a:r>
                <a:rPr lang="en-US" sz="2000">
                  <a:solidFill>
                    <a:srgbClr val="EBF1DD"/>
                  </a:solidFill>
                  <a:latin typeface="Franklin Gothic Book" pitchFamily="34" charset="0"/>
                  <a:ea typeface="ＭＳ Ｐゴシック" pitchFamily="34" charset="-128"/>
                </a:rPr>
                <a:t>the American Hospital Association, </a:t>
              </a:r>
            </a:p>
            <a:p>
              <a:pPr marL="112713">
                <a:defRPr/>
              </a:pPr>
              <a:r>
                <a:rPr lang="en-US" sz="2000">
                  <a:solidFill>
                    <a:srgbClr val="EBF1DD"/>
                  </a:solidFill>
                  <a:latin typeface="Franklin Gothic Book" pitchFamily="34" charset="0"/>
                  <a:ea typeface="ＭＳ Ｐゴシック" pitchFamily="34" charset="-128"/>
                </a:rPr>
                <a:t>May  1, 2006</a:t>
              </a:r>
              <a:endParaRPr lang="en-US" sz="2000">
                <a:solidFill>
                  <a:srgbClr val="EBF1DD"/>
                </a:solidFill>
                <a:ea typeface="ＭＳ Ｐゴシック" pitchFamily="34" charset="-128"/>
              </a:endParaRPr>
            </a:p>
          </p:txBody>
        </p:sp>
        <p:pic>
          <p:nvPicPr>
            <p:cNvPr id="4" name="Picture 3"/>
            <p:cNvPicPr>
              <a:picLocks noChangeAspect="1"/>
            </p:cNvPicPr>
            <p:nvPr/>
          </p:nvPicPr>
          <p:blipFill>
            <a:blip r:embed="rId3"/>
            <a:srcRect l="12202" r="10925"/>
            <a:stretch>
              <a:fillRect/>
            </a:stretch>
          </p:blipFill>
          <p:spPr bwMode="auto">
            <a:xfrm>
              <a:off x="6400800" y="3581400"/>
              <a:ext cx="2146300" cy="2093913"/>
            </a:xfrm>
            <a:prstGeom prst="rect">
              <a:avLst/>
            </a:prstGeom>
            <a:noFill/>
            <a:ln w="9525">
              <a:solidFill>
                <a:schemeClr val="bg1"/>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74638"/>
            <a:ext cx="9144000" cy="1143000"/>
          </a:xfrm>
        </p:spPr>
        <p:txBody>
          <a:bodyPr/>
          <a:lstStyle/>
          <a:p>
            <a:pPr eaLnBrk="1" hangingPunct="1"/>
            <a:r>
              <a:rPr lang="en-US" sz="4000" smtClean="0">
                <a:ea typeface="ＭＳ Ｐゴシック" pitchFamily="34" charset="-128"/>
              </a:rPr>
              <a:t>Interactions Between </a:t>
            </a:r>
            <a:br>
              <a:rPr lang="en-US" sz="4000" smtClean="0">
                <a:ea typeface="ＭＳ Ｐゴシック" pitchFamily="34" charset="-128"/>
              </a:rPr>
            </a:br>
            <a:r>
              <a:rPr lang="en-US" sz="4000" smtClean="0">
                <a:ea typeface="ＭＳ Ｐゴシック" pitchFamily="34" charset="-128"/>
              </a:rPr>
              <a:t>Physician Practices &amp; Insurers Are Costly</a:t>
            </a:r>
          </a:p>
        </p:txBody>
      </p:sp>
      <p:sp>
        <p:nvSpPr>
          <p:cNvPr id="41987" name="Text Box 4"/>
          <p:cNvSpPr txBox="1">
            <a:spLocks noChangeArrowheads="1"/>
          </p:cNvSpPr>
          <p:nvPr/>
        </p:nvSpPr>
        <p:spPr bwMode="auto">
          <a:xfrm>
            <a:off x="2289175" y="6445250"/>
            <a:ext cx="66389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a:spcBef>
                <a:spcPct val="50000"/>
              </a:spcBef>
              <a:defRPr/>
            </a:pPr>
            <a:r>
              <a:rPr lang="en-US" sz="1200" dirty="0" err="1" smtClean="0">
                <a:latin typeface="Franklin Gothic Book"/>
                <a:cs typeface="Franklin Gothic Book"/>
              </a:rPr>
              <a:t>Morra</a:t>
            </a:r>
            <a:r>
              <a:rPr lang="en-US" sz="1200" dirty="0" smtClean="0">
                <a:latin typeface="Franklin Gothic Book"/>
                <a:cs typeface="Franklin Gothic Book"/>
              </a:rPr>
              <a:t> et al, Health Affairs, August 2011, 30:8, 1443-1450</a:t>
            </a:r>
          </a:p>
        </p:txBody>
      </p:sp>
      <p:graphicFrame>
        <p:nvGraphicFramePr>
          <p:cNvPr id="48132" name="Object 5"/>
          <p:cNvGraphicFramePr>
            <a:graphicFrameLocks noGrp="1" noChangeAspect="1"/>
          </p:cNvGraphicFramePr>
          <p:nvPr>
            <p:ph idx="1"/>
          </p:nvPr>
        </p:nvGraphicFramePr>
        <p:xfrm>
          <a:off x="1951038" y="1489075"/>
          <a:ext cx="6977062" cy="4743450"/>
        </p:xfrm>
        <a:graphic>
          <a:graphicData uri="http://schemas.openxmlformats.org/presentationml/2006/ole">
            <mc:AlternateContent xmlns:mc="http://schemas.openxmlformats.org/markup-compatibility/2006">
              <mc:Choice xmlns:v="urn:schemas-microsoft-com:vml" Requires="v">
                <p:oleObj spid="_x0000_s48136" r:id="rId5" imgW="6973248" imgH="4742296" progId="Excel.Chart.8">
                  <p:embed/>
                </p:oleObj>
              </mc:Choice>
              <mc:Fallback>
                <p:oleObj r:id="rId5" imgW="6973248" imgH="4742296" progId="Excel.Chart.8">
                  <p:embed/>
                  <p:pic>
                    <p:nvPicPr>
                      <p:cNvPr id="0" name="Object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038" y="1489075"/>
                        <a:ext cx="6977062"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3" name="TextBox 2"/>
          <p:cNvSpPr txBox="1">
            <a:spLocks noChangeArrowheads="1"/>
          </p:cNvSpPr>
          <p:nvPr/>
        </p:nvSpPr>
        <p:spPr bwMode="auto">
          <a:xfrm>
            <a:off x="0" y="2116138"/>
            <a:ext cx="2205038"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nSpc>
                <a:spcPct val="90000"/>
              </a:lnSpc>
            </a:pPr>
            <a:r>
              <a:rPr lang="en-US" sz="2000">
                <a:latin typeface="Franklin Gothic Book" pitchFamily="34" charset="0"/>
              </a:rPr>
              <a:t>Spending interacting </a:t>
            </a:r>
          </a:p>
          <a:p>
            <a:pPr>
              <a:lnSpc>
                <a:spcPct val="90000"/>
              </a:lnSpc>
              <a:spcAft>
                <a:spcPts val="1200"/>
              </a:spcAft>
            </a:pPr>
            <a:r>
              <a:rPr lang="en-US" sz="2000">
                <a:latin typeface="Franklin Gothic Book" pitchFamily="34" charset="0"/>
              </a:rPr>
              <a:t>with payer(s)</a:t>
            </a:r>
          </a:p>
          <a:p>
            <a:pPr>
              <a:lnSpc>
                <a:spcPct val="90000"/>
              </a:lnSpc>
            </a:pPr>
            <a:r>
              <a:rPr lang="en-US" sz="2000">
                <a:latin typeface="Franklin Gothic Book" pitchFamily="34" charset="0"/>
              </a:rPr>
              <a:t>Per physician </a:t>
            </a:r>
          </a:p>
          <a:p>
            <a:pPr>
              <a:lnSpc>
                <a:spcPct val="90000"/>
              </a:lnSpc>
            </a:pPr>
            <a:r>
              <a:rPr lang="en-US" sz="2000">
                <a:latin typeface="Franklin Gothic Book" pitchFamily="34" charset="0"/>
              </a:rPr>
              <a:t>per year </a:t>
            </a:r>
          </a:p>
        </p:txBody>
      </p:sp>
      <p:sp>
        <p:nvSpPr>
          <p:cNvPr id="4" name="Rectangle 3"/>
          <p:cNvSpPr>
            <a:spLocks noChangeArrowheads="1"/>
          </p:cNvSpPr>
          <p:nvPr/>
        </p:nvSpPr>
        <p:spPr bwMode="auto">
          <a:xfrm>
            <a:off x="5856288" y="5767388"/>
            <a:ext cx="296862" cy="296862"/>
          </a:xfrm>
          <a:prstGeom prst="rect">
            <a:avLst/>
          </a:prstGeom>
          <a:solidFill>
            <a:srgbClr val="800000"/>
          </a:solidFill>
          <a:ln w="9525">
            <a:solidFill>
              <a:srgbClr val="17131D"/>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n-US">
              <a:solidFill>
                <a:schemeClr val="lt1"/>
              </a:solidFill>
              <a:latin typeface="+mn-lt"/>
              <a:ea typeface="+mn-ea"/>
            </a:endParaRPr>
          </a:p>
        </p:txBody>
      </p:sp>
      <p:sp>
        <p:nvSpPr>
          <p:cNvPr id="8" name="Rectangle 7"/>
          <p:cNvSpPr>
            <a:spLocks noChangeArrowheads="1"/>
          </p:cNvSpPr>
          <p:nvPr/>
        </p:nvSpPr>
        <p:spPr bwMode="auto">
          <a:xfrm>
            <a:off x="2427288" y="5767388"/>
            <a:ext cx="296862" cy="296862"/>
          </a:xfrm>
          <a:prstGeom prst="rect">
            <a:avLst/>
          </a:prstGeom>
          <a:solidFill>
            <a:srgbClr val="005148"/>
          </a:solidFill>
          <a:ln w="9525">
            <a:solidFill>
              <a:srgbClr val="17131D"/>
            </a:solidFill>
            <a:miter lim="800000"/>
            <a:headEnd/>
            <a:tailEnd/>
          </a:ln>
          <a:effectLst>
            <a:outerShdw blurRad="50800" dist="38100" dir="2700000" algn="tl" rotWithShape="0">
              <a:srgbClr val="808080">
                <a:alpha val="39999"/>
              </a:srgbClr>
            </a:outerShdw>
          </a:effectLst>
        </p:spPr>
        <p:txBody>
          <a:bodyPr anchor="ctr"/>
          <a:lstStyle/>
          <a:p>
            <a:pPr algn="ctr">
              <a:defRPr/>
            </a:pPr>
            <a:endParaRPr lang="en-US">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ea typeface="ＭＳ Ｐゴシック" pitchFamily="34" charset="-128"/>
              </a:rPr>
              <a:t>Why Do We Pay More </a:t>
            </a:r>
            <a:br>
              <a:rPr lang="en-US" smtClean="0">
                <a:ea typeface="ＭＳ Ｐゴシック" pitchFamily="34" charset="-128"/>
              </a:rPr>
            </a:br>
            <a:r>
              <a:rPr lang="en-US" smtClean="0">
                <a:ea typeface="ＭＳ Ｐゴシック" pitchFamily="34" charset="-128"/>
              </a:rPr>
              <a:t>But Get Less? </a:t>
            </a:r>
          </a:p>
        </p:txBody>
      </p:sp>
      <p:graphicFrame>
        <p:nvGraphicFramePr>
          <p:cNvPr id="4" name="Diagram 3"/>
          <p:cNvGraphicFramePr/>
          <p:nvPr/>
        </p:nvGraphicFramePr>
        <p:xfrm>
          <a:off x="5036146" y="2328258"/>
          <a:ext cx="3924842" cy="2266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9156" name="Chart 1"/>
          <p:cNvGraphicFramePr>
            <a:graphicFrameLocks/>
          </p:cNvGraphicFramePr>
          <p:nvPr/>
        </p:nvGraphicFramePr>
        <p:xfrm>
          <a:off x="300038" y="1501775"/>
          <a:ext cx="4786312" cy="4713288"/>
        </p:xfrm>
        <a:graphic>
          <a:graphicData uri="http://schemas.openxmlformats.org/presentationml/2006/ole">
            <mc:AlternateContent xmlns:mc="http://schemas.openxmlformats.org/markup-compatibility/2006">
              <mc:Choice xmlns:v="urn:schemas-microsoft-com:vml" Requires="v">
                <p:oleObj spid="_x0000_s49160" r:id="rId9" imgW="4784964" imgH="4717914" progId="Excel.Chart.8">
                  <p:embed/>
                </p:oleObj>
              </mc:Choice>
              <mc:Fallback>
                <p:oleObj r:id="rId9" imgW="4784964" imgH="4717914" progId="Excel.Chart.8">
                  <p:embed/>
                  <p:pic>
                    <p:nvPicPr>
                      <p:cNvPr id="0" name="Chart 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038" y="1501775"/>
                        <a:ext cx="4786312"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7" name="TextBox 2"/>
          <p:cNvSpPr txBox="1">
            <a:spLocks noChangeArrowheads="1"/>
          </p:cNvSpPr>
          <p:nvPr/>
        </p:nvSpPr>
        <p:spPr bwMode="auto">
          <a:xfrm>
            <a:off x="1298575" y="1744663"/>
            <a:ext cx="27416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90000"/>
              </a:lnSpc>
            </a:pPr>
            <a:r>
              <a:rPr lang="en-US" sz="3200">
                <a:solidFill>
                  <a:schemeClr val="bg1"/>
                </a:solidFill>
                <a:latin typeface="Franklin Gothic Medium" pitchFamily="34" charset="0"/>
              </a:rPr>
              <a:t>31% </a:t>
            </a:r>
          </a:p>
          <a:p>
            <a:pPr algn="ctr">
              <a:lnSpc>
                <a:spcPct val="90000"/>
              </a:lnSpc>
            </a:pPr>
            <a:r>
              <a:rPr lang="en-US" sz="2400">
                <a:solidFill>
                  <a:schemeClr val="bg1"/>
                </a:solidFill>
                <a:latin typeface="Franklin Gothic Book" pitchFamily="34" charset="0"/>
              </a:rPr>
              <a:t>of healthcare dollars is spent on administration</a:t>
            </a:r>
          </a:p>
        </p:txBody>
      </p:sp>
      <p:sp>
        <p:nvSpPr>
          <p:cNvPr id="8" name="Oval 7"/>
          <p:cNvSpPr>
            <a:spLocks noChangeArrowheads="1"/>
          </p:cNvSpPr>
          <p:nvPr/>
        </p:nvSpPr>
        <p:spPr bwMode="auto">
          <a:xfrm>
            <a:off x="5048250" y="3717925"/>
            <a:ext cx="1693863" cy="585788"/>
          </a:xfrm>
          <a:prstGeom prst="ellipse">
            <a:avLst/>
          </a:prstGeom>
          <a:noFill/>
          <a:ln w="76200">
            <a:solidFill>
              <a:srgbClr val="800000"/>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9" name="Text Box 6"/>
          <p:cNvSpPr txBox="1">
            <a:spLocks noChangeArrowheads="1"/>
          </p:cNvSpPr>
          <p:nvPr/>
        </p:nvSpPr>
        <p:spPr bwMode="auto">
          <a:xfrm>
            <a:off x="2549525" y="6297613"/>
            <a:ext cx="6594475"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defRPr/>
            </a:pPr>
            <a:r>
              <a:rPr lang="en-US" sz="1200" dirty="0" err="1" smtClean="0">
                <a:latin typeface="Franklin Gothic Book" pitchFamily="34" charset="0"/>
              </a:rPr>
              <a:t>Woolhandler</a:t>
            </a:r>
            <a:r>
              <a:rPr lang="en-US" sz="1200" dirty="0" smtClean="0">
                <a:latin typeface="Franklin Gothic Book" pitchFamily="34" charset="0"/>
              </a:rPr>
              <a:t> S. et al. </a:t>
            </a:r>
            <a:r>
              <a:rPr lang="ja-JP" altLang="en-US" sz="1200" dirty="0" smtClean="0">
                <a:latin typeface="Franklin Gothic Book" pitchFamily="34" charset="0"/>
              </a:rPr>
              <a:t>“</a:t>
            </a:r>
            <a:r>
              <a:rPr lang="en-US" altLang="ja-JP" sz="1200" dirty="0" smtClean="0">
                <a:latin typeface="Franklin Gothic Book" pitchFamily="34" charset="0"/>
              </a:rPr>
              <a:t>Costs of Health Care Administration in the United States and Canada,</a:t>
            </a:r>
            <a:r>
              <a:rPr lang="ja-JP" altLang="en-US" sz="1200" dirty="0" smtClean="0">
                <a:latin typeface="Franklin Gothic Book" pitchFamily="34" charset="0"/>
              </a:rPr>
              <a:t>”</a:t>
            </a:r>
            <a:r>
              <a:rPr lang="en-US" altLang="ja-JP" sz="1200" dirty="0" smtClean="0">
                <a:latin typeface="Franklin Gothic Book" pitchFamily="34" charset="0"/>
              </a:rPr>
              <a:t> </a:t>
            </a:r>
          </a:p>
          <a:p>
            <a:pPr algn="r">
              <a:defRPr/>
            </a:pPr>
            <a:r>
              <a:rPr lang="en-US" sz="1200" b="1" i="1" dirty="0" smtClean="0">
                <a:latin typeface="Franklin Gothic Book" pitchFamily="34" charset="0"/>
              </a:rPr>
              <a:t>New England Journal of Medicine</a:t>
            </a:r>
            <a:r>
              <a:rPr lang="en-US" sz="1200" dirty="0" smtClean="0">
                <a:latin typeface="Franklin Gothic Book" pitchFamily="34" charset="0"/>
              </a:rPr>
              <a:t> 2003;349:768-7</a:t>
            </a:r>
            <a:r>
              <a:rPr lang="en-US" sz="1200" dirty="0" smtClean="0">
                <a:solidFill>
                  <a:srgbClr val="EBF1DD"/>
                </a:solidFill>
                <a:latin typeface="Franklin Gothic Book" pitchFamily="34" charset="0"/>
              </a:rPr>
              <a:t>5</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606425" y="0"/>
            <a:ext cx="7648575" cy="912813"/>
          </a:xfrm>
        </p:spPr>
        <p:txBody>
          <a:bodyPr lIns="0" rIns="0" bIns="0" anchor="b"/>
          <a:lstStyle/>
          <a:p>
            <a:pPr eaLnBrk="1" hangingPunct="1"/>
            <a:r>
              <a:rPr lang="en-US" smtClean="0">
                <a:ea typeface="ＭＳ Ｐゴシック" pitchFamily="34" charset="-128"/>
              </a:rPr>
              <a:t>Insurance (Payer) Overhead</a:t>
            </a:r>
          </a:p>
        </p:txBody>
      </p:sp>
      <p:graphicFrame>
        <p:nvGraphicFramePr>
          <p:cNvPr id="50179" name="Object 3"/>
          <p:cNvGraphicFramePr>
            <a:graphicFrameLocks noGrp="1" noChangeAspect="1"/>
          </p:cNvGraphicFramePr>
          <p:nvPr>
            <p:ph idx="4294967295"/>
          </p:nvPr>
        </p:nvGraphicFramePr>
        <p:xfrm>
          <a:off x="452438" y="998538"/>
          <a:ext cx="8250237" cy="5191125"/>
        </p:xfrm>
        <a:graphic>
          <a:graphicData uri="http://schemas.openxmlformats.org/presentationml/2006/ole">
            <mc:AlternateContent xmlns:mc="http://schemas.openxmlformats.org/markup-compatibility/2006">
              <mc:Choice xmlns:v="urn:schemas-microsoft-com:vml" Requires="v">
                <p:oleObj spid="_x0000_s50181" r:id="rId5" imgW="8253302" imgH="5187267" progId="Excel.Chart.8">
                  <p:embed/>
                </p:oleObj>
              </mc:Choice>
              <mc:Fallback>
                <p:oleObj r:id="rId5" imgW="8253302" imgH="5187267" progId="Excel.Char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8" y="998538"/>
                        <a:ext cx="8250237"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0" name="Text Box 4"/>
          <p:cNvSpPr txBox="1">
            <a:spLocks noChangeArrowheads="1"/>
          </p:cNvSpPr>
          <p:nvPr/>
        </p:nvSpPr>
        <p:spPr bwMode="auto">
          <a:xfrm>
            <a:off x="5065713" y="6430963"/>
            <a:ext cx="4052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1200">
                <a:latin typeface="Franklin Gothic Book" pitchFamily="34" charset="0"/>
              </a:rPr>
              <a:t>International Journal of Health Services 2005; 35(1): 64-90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74638"/>
            <a:ext cx="9144000" cy="1143000"/>
          </a:xfrm>
        </p:spPr>
        <p:txBody>
          <a:bodyPr/>
          <a:lstStyle/>
          <a:p>
            <a:pPr eaLnBrk="1" hangingPunct="1"/>
            <a:r>
              <a:rPr lang="en-US" sz="3600" smtClean="0">
                <a:ea typeface="ＭＳ Ｐゴシック" pitchFamily="34" charset="-128"/>
              </a:rPr>
              <a:t>Why Are Private Insurer Admin Costs </a:t>
            </a:r>
            <a:br>
              <a:rPr lang="en-US" sz="3600" smtClean="0">
                <a:ea typeface="ＭＳ Ｐゴシック" pitchFamily="34" charset="-128"/>
              </a:rPr>
            </a:br>
            <a:r>
              <a:rPr lang="en-US" sz="3600" smtClean="0">
                <a:ea typeface="ＭＳ Ｐゴシック" pitchFamily="34" charset="-128"/>
              </a:rPr>
              <a:t>Higher Than Medicare</a:t>
            </a:r>
            <a:r>
              <a:rPr lang="en-US" altLang="en-US" sz="3600" smtClean="0">
                <a:ea typeface="ＭＳ Ｐゴシック" pitchFamily="34" charset="-128"/>
              </a:rPr>
              <a:t>’</a:t>
            </a:r>
            <a:r>
              <a:rPr lang="en-US" sz="3600" smtClean="0">
                <a:ea typeface="ＭＳ Ｐゴシック" pitchFamily="34" charset="-128"/>
              </a:rPr>
              <a:t>s?</a:t>
            </a:r>
          </a:p>
        </p:txBody>
      </p:sp>
      <p:graphicFrame>
        <p:nvGraphicFramePr>
          <p:cNvPr id="2" name="Diagram 1"/>
          <p:cNvGraphicFramePr/>
          <p:nvPr/>
        </p:nvGraphicFramePr>
        <p:xfrm>
          <a:off x="246239" y="1570570"/>
          <a:ext cx="8686800" cy="4682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D5B1AD7B-0ADB-3C49-BC18-F311B37B142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AA7D2203-6850-A348-B3B4-846C572DBF4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C4AF27BF-C6FE-F34F-85E1-D1C78E3836A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834703D8-D901-1D43-B79E-EFB69159466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607B2FC0-D61D-3C48-A879-43BAF6F0C8B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35F2DFB8-5B55-6F4A-BD20-2ABCE6719E3C}"/>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CB2F594E-FE89-2242-A0EF-C3FF5F99729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5E94E9CC-4D1C-0440-ABD0-8B05FF88C9C1}"/>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0E451EBA-D082-5548-985A-33A406001702}"/>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graphicEl>
                                              <a:dgm id="{1BB1C4B0-BA0D-D042-AD73-B08250E899C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graphicEl>
                                              <a:dgm id="{9E0947D8-0149-B043-84CF-D1271FB39A8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dgm id="{8AAAC975-A0C8-1147-B3C8-BABCAA425329}"/>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graphicEl>
                                              <a:dgm id="{121083C2-44B9-994C-9515-959A86BF0A0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ea typeface="ＭＳ Ｐゴシック" pitchFamily="34" charset="-128"/>
              </a:rPr>
              <a:t>CEO Salaries</a:t>
            </a:r>
          </a:p>
        </p:txBody>
      </p:sp>
      <p:sp>
        <p:nvSpPr>
          <p:cNvPr id="52227" name="Rectangle 3"/>
          <p:cNvSpPr txBox="1">
            <a:spLocks noChangeArrowheads="1"/>
          </p:cNvSpPr>
          <p:nvPr/>
        </p:nvSpPr>
        <p:spPr bwMode="auto">
          <a:xfrm>
            <a:off x="360363" y="1597025"/>
            <a:ext cx="339725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600"/>
              </a:spcAft>
            </a:pPr>
            <a:r>
              <a:rPr lang="en-US" sz="3600">
                <a:latin typeface="Franklin Gothic Medium" pitchFamily="34" charset="0"/>
              </a:rPr>
              <a:t>Total</a:t>
            </a:r>
            <a:endParaRPr lang="en-US" sz="2400">
              <a:latin typeface="Franklin Gothic Medium" pitchFamily="34" charset="0"/>
            </a:endParaRPr>
          </a:p>
          <a:p>
            <a:pPr algn="ctr" eaLnBrk="1" hangingPunct="1">
              <a:spcAft>
                <a:spcPts val="600"/>
              </a:spcAft>
            </a:pPr>
            <a:r>
              <a:rPr lang="en-US" sz="2400">
                <a:latin typeface="Franklin Gothic Book" pitchFamily="34" charset="0"/>
              </a:rPr>
              <a:t>2010 compensation: </a:t>
            </a:r>
          </a:p>
          <a:p>
            <a:pPr algn="ctr" eaLnBrk="1" hangingPunct="1">
              <a:lnSpc>
                <a:spcPct val="90000"/>
              </a:lnSpc>
            </a:pPr>
            <a:r>
              <a:rPr lang="en-US" sz="7200">
                <a:latin typeface="Franklin Gothic Medium" pitchFamily="34" charset="0"/>
              </a:rPr>
              <a:t>$48.8 </a:t>
            </a:r>
          </a:p>
          <a:p>
            <a:pPr algn="ctr" eaLnBrk="1" hangingPunct="1">
              <a:lnSpc>
                <a:spcPct val="90000"/>
              </a:lnSpc>
            </a:pPr>
            <a:r>
              <a:rPr lang="en-US" sz="5400">
                <a:latin typeface="Franklin Gothic Medium" pitchFamily="34" charset="0"/>
              </a:rPr>
              <a:t>Million</a:t>
            </a:r>
          </a:p>
          <a:p>
            <a:pPr algn="ctr" eaLnBrk="1" hangingPunct="1">
              <a:spcAft>
                <a:spcPts val="600"/>
              </a:spcAft>
            </a:pPr>
            <a:endParaRPr lang="en-US" sz="3200">
              <a:latin typeface="Franklin Gothic Medium" pitchFamily="34" charset="0"/>
            </a:endParaRPr>
          </a:p>
          <a:p>
            <a:pPr algn="ctr" eaLnBrk="1" hangingPunct="1">
              <a:spcAft>
                <a:spcPts val="600"/>
              </a:spcAft>
            </a:pPr>
            <a:r>
              <a:rPr lang="en-US" sz="3200">
                <a:latin typeface="Franklin Gothic Medium" pitchFamily="34" charset="0"/>
              </a:rPr>
              <a:t> </a:t>
            </a:r>
          </a:p>
        </p:txBody>
      </p:sp>
      <p:pic>
        <p:nvPicPr>
          <p:cNvPr id="24" name="Picture 23"/>
          <p:cNvPicPr>
            <a:picLocks noChangeAspect="1"/>
          </p:cNvPicPr>
          <p:nvPr/>
        </p:nvPicPr>
        <p:blipFill>
          <a:blip r:embed="rId2"/>
          <a:srcRect/>
          <a:stretch>
            <a:fillRect/>
          </a:stretch>
        </p:blipFill>
        <p:spPr bwMode="auto">
          <a:xfrm>
            <a:off x="3941763" y="1597025"/>
            <a:ext cx="4562475" cy="3208338"/>
          </a:xfrm>
          <a:prstGeom prst="rect">
            <a:avLst/>
          </a:prstGeom>
          <a:noFill/>
          <a:ln w="9525">
            <a:solidFill>
              <a:srgbClr val="003300"/>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52229" name="Text Box 4"/>
          <p:cNvSpPr txBox="1">
            <a:spLocks noChangeArrowheads="1"/>
          </p:cNvSpPr>
          <p:nvPr/>
        </p:nvSpPr>
        <p:spPr bwMode="auto">
          <a:xfrm>
            <a:off x="4200525" y="6291263"/>
            <a:ext cx="4868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r>
              <a:rPr lang="en-US" sz="3200">
                <a:latin typeface="Franklin Gothic Book" pitchFamily="34" charset="0"/>
              </a:rPr>
              <a:t>StarTribune. April 13, 2011</a:t>
            </a:r>
          </a:p>
        </p:txBody>
      </p:sp>
      <p:sp>
        <p:nvSpPr>
          <p:cNvPr id="52230" name="TextBox 27"/>
          <p:cNvSpPr txBox="1">
            <a:spLocks noChangeArrowheads="1"/>
          </p:cNvSpPr>
          <p:nvPr/>
        </p:nvSpPr>
        <p:spPr bwMode="auto">
          <a:xfrm>
            <a:off x="4956175" y="4830763"/>
            <a:ext cx="2827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sz="2000">
                <a:latin typeface="Franklin Gothic Book" pitchFamily="34" charset="0"/>
              </a:rPr>
              <a:t>Stephen Hemsley, CEO</a:t>
            </a:r>
          </a:p>
          <a:p>
            <a:pPr algn="ctr"/>
            <a:r>
              <a:rPr lang="en-US" sz="2000">
                <a:latin typeface="Franklin Gothic Book" pitchFamily="34" charset="0"/>
              </a:rPr>
              <a:t>United Health Group, Inc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4000" smtClean="0">
                <a:ea typeface="ＭＳ Ｐゴシック" pitchFamily="34" charset="-128"/>
              </a:rPr>
              <a:t>Administrative Spending </a:t>
            </a:r>
            <a:br>
              <a:rPr lang="en-US" sz="4000" smtClean="0">
                <a:ea typeface="ＭＳ Ｐゴシック" pitchFamily="34" charset="-128"/>
              </a:rPr>
            </a:br>
            <a:r>
              <a:rPr lang="en-US" sz="4000" smtClean="0">
                <a:ea typeface="ＭＳ Ｐゴシック" pitchFamily="34" charset="-128"/>
              </a:rPr>
              <a:t>By Private Insurers</a:t>
            </a:r>
          </a:p>
        </p:txBody>
      </p:sp>
      <p:sp>
        <p:nvSpPr>
          <p:cNvPr id="423939" name="Rectangle 3"/>
          <p:cNvSpPr>
            <a:spLocks noGrp="1" noChangeArrowheads="1"/>
          </p:cNvSpPr>
          <p:nvPr>
            <p:ph type="body" idx="1"/>
          </p:nvPr>
        </p:nvSpPr>
        <p:spPr>
          <a:xfrm>
            <a:off x="360363" y="1649413"/>
            <a:ext cx="8423275" cy="4340225"/>
          </a:xfrm>
        </p:spPr>
        <p:txBody>
          <a:bodyPr/>
          <a:lstStyle/>
          <a:p>
            <a:pPr eaLnBrk="1" hangingPunct="1">
              <a:spcAft>
                <a:spcPts val="1800"/>
              </a:spcAft>
            </a:pPr>
            <a:r>
              <a:rPr lang="en-US" sz="2800" smtClean="0">
                <a:latin typeface="Franklin Gothic Book" pitchFamily="34" charset="0"/>
                <a:ea typeface="ＭＳ Ｐゴシック" pitchFamily="34" charset="-128"/>
              </a:rPr>
              <a:t>Do these </a:t>
            </a:r>
            <a:r>
              <a:rPr lang="ja-JP" altLang="en-US" sz="2800" smtClean="0">
                <a:latin typeface="Franklin Gothic Book" pitchFamily="34" charset="0"/>
                <a:ea typeface="ＭＳ Ｐゴシック" pitchFamily="34" charset="-128"/>
              </a:rPr>
              <a:t>“</a:t>
            </a:r>
            <a:r>
              <a:rPr lang="en-US" altLang="ja-JP" sz="2800" smtClean="0">
                <a:latin typeface="Franklin Gothic Book" pitchFamily="34" charset="0"/>
                <a:ea typeface="ＭＳ Ｐゴシック" pitchFamily="34" charset="-128"/>
              </a:rPr>
              <a:t>services</a:t>
            </a:r>
            <a:r>
              <a:rPr lang="ja-JP" altLang="en-US" sz="2800" smtClean="0">
                <a:latin typeface="Franklin Gothic Book" pitchFamily="34" charset="0"/>
                <a:ea typeface="ＭＳ Ｐゴシック" pitchFamily="34" charset="-128"/>
              </a:rPr>
              <a:t>”</a:t>
            </a:r>
            <a:r>
              <a:rPr lang="en-US" altLang="ja-JP" sz="2800" smtClean="0">
                <a:latin typeface="Franklin Gothic Book" pitchFamily="34" charset="0"/>
                <a:ea typeface="ＭＳ Ｐゴシック" pitchFamily="34" charset="-128"/>
              </a:rPr>
              <a:t> make patients healthier?</a:t>
            </a:r>
          </a:p>
          <a:p>
            <a:pPr eaLnBrk="1" hangingPunct="1">
              <a:spcAft>
                <a:spcPts val="1800"/>
              </a:spcAft>
            </a:pPr>
            <a:r>
              <a:rPr lang="en-US" sz="2800" smtClean="0">
                <a:latin typeface="Franklin Gothic Book" pitchFamily="34" charset="0"/>
                <a:ea typeface="ＭＳ Ｐゴシック" pitchFamily="34" charset="-128"/>
              </a:rPr>
              <a:t>Do these </a:t>
            </a:r>
            <a:r>
              <a:rPr lang="ja-JP" altLang="en-US" sz="2800" smtClean="0">
                <a:latin typeface="Franklin Gothic Book" pitchFamily="34" charset="0"/>
                <a:ea typeface="ＭＳ Ｐゴシック" pitchFamily="34" charset="-128"/>
              </a:rPr>
              <a:t>“</a:t>
            </a:r>
            <a:r>
              <a:rPr lang="en-US" altLang="ja-JP" sz="2800" smtClean="0">
                <a:latin typeface="Franklin Gothic Book" pitchFamily="34" charset="0"/>
                <a:ea typeface="ＭＳ Ｐゴシック" pitchFamily="34" charset="-128"/>
              </a:rPr>
              <a:t>services</a:t>
            </a:r>
            <a:r>
              <a:rPr lang="ja-JP" altLang="en-US" sz="2800" smtClean="0">
                <a:latin typeface="Franklin Gothic Book" pitchFamily="34" charset="0"/>
                <a:ea typeface="ＭＳ Ｐゴシック" pitchFamily="34" charset="-128"/>
              </a:rPr>
              <a:t>”</a:t>
            </a:r>
            <a:r>
              <a:rPr lang="en-US" altLang="ja-JP" sz="2800" smtClean="0">
                <a:latin typeface="Franklin Gothic Book" pitchFamily="34" charset="0"/>
                <a:ea typeface="ＭＳ Ｐゴシック" pitchFamily="34" charset="-128"/>
              </a:rPr>
              <a:t> help me as a doctor diagnose, treat, or prevent illness?</a:t>
            </a:r>
          </a:p>
          <a:p>
            <a:pPr eaLnBrk="1" hangingPunct="1">
              <a:spcAft>
                <a:spcPts val="1800"/>
              </a:spcAft>
            </a:pPr>
            <a:r>
              <a:rPr lang="en-US" sz="2800" smtClean="0">
                <a:latin typeface="Franklin Gothic Book" pitchFamily="34" charset="0"/>
                <a:ea typeface="ＭＳ Ｐゴシック" pitchFamily="34" charset="-128"/>
              </a:rPr>
              <a:t>Should we be spending these healthcare dollars on </a:t>
            </a:r>
            <a:r>
              <a:rPr lang="en-US" sz="2800" i="1" smtClean="0">
                <a:latin typeface="Franklin Gothic Book" pitchFamily="34" charset="0"/>
                <a:ea typeface="ＭＳ Ｐゴシック" pitchFamily="34" charset="-128"/>
              </a:rPr>
              <a:t>healthcare</a:t>
            </a:r>
            <a:r>
              <a:rPr lang="en-US" sz="2800" smtClean="0">
                <a:latin typeface="Franklin Gothic Book" pitchFamily="34" charset="0"/>
                <a:ea typeface="ＭＳ Ｐゴシック" pitchFamily="34" charset="-128"/>
              </a:rPr>
              <a:t>??</a:t>
            </a:r>
          </a:p>
          <a:p>
            <a:pPr eaLnBrk="1" hangingPunct="1">
              <a:spcAft>
                <a:spcPts val="1800"/>
              </a:spcAft>
            </a:pPr>
            <a:endParaRPr lang="en-US" altLang="ja-JP" sz="2800" smtClean="0">
              <a:latin typeface="Franklin Gothic Book" pitchFamily="34" charset="0"/>
              <a:ea typeface="ＭＳ Ｐゴシック" pitchFamily="34" charset="-128"/>
            </a:endParaRPr>
          </a:p>
          <a:p>
            <a:pPr eaLnBrk="1" hangingPunct="1">
              <a:spcAft>
                <a:spcPts val="1800"/>
              </a:spcAft>
              <a:buFontTx/>
              <a:buNone/>
            </a:pPr>
            <a:endParaRPr lang="en-US" sz="2800" smtClean="0">
              <a:latin typeface="Franklin Gothic Book" pitchFamily="34"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3939">
                                            <p:txEl>
                                              <p:pRg st="1" end="1"/>
                                            </p:txEl>
                                          </p:spTgt>
                                        </p:tgtEl>
                                        <p:attrNameLst>
                                          <p:attrName>style.visibility</p:attrName>
                                        </p:attrNameLst>
                                      </p:cBhvr>
                                      <p:to>
                                        <p:strVal val="visible"/>
                                      </p:to>
                                    </p:set>
                                    <p:animEffect transition="in" filter="fade">
                                      <p:cBhvr>
                                        <p:cTn id="7" dur="500"/>
                                        <p:tgtEl>
                                          <p:spTgt spid="4239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23939">
                                            <p:txEl>
                                              <p:pRg st="2" end="2"/>
                                            </p:txEl>
                                          </p:spTgt>
                                        </p:tgtEl>
                                        <p:attrNameLst>
                                          <p:attrName>style.visibility</p:attrName>
                                        </p:attrNameLst>
                                      </p:cBhvr>
                                      <p:to>
                                        <p:strVal val="visible"/>
                                      </p:to>
                                    </p:set>
                                    <p:animEffect transition="in" filter="fade">
                                      <p:cBhvr>
                                        <p:cTn id="12" dur="500"/>
                                        <p:tgtEl>
                                          <p:spTgt spid="423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23975" y="1279525"/>
            <a:ext cx="7410450" cy="3694113"/>
          </a:xfrm>
          <a:prstGeom prst="rect">
            <a:avLst/>
          </a:prstGeom>
          <a:solidFill>
            <a:schemeClr val="bg1"/>
          </a:solidFill>
          <a:ln w="9525" cmpd="sng">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6" name="Table 15"/>
          <p:cNvGraphicFramePr>
            <a:graphicFrameLocks noGrp="1"/>
          </p:cNvGraphicFramePr>
          <p:nvPr/>
        </p:nvGraphicFramePr>
        <p:xfrm>
          <a:off x="1331913" y="1528763"/>
          <a:ext cx="7394575" cy="2860675"/>
        </p:xfrm>
        <a:graphic>
          <a:graphicData uri="http://schemas.openxmlformats.org/drawingml/2006/table">
            <a:tbl>
              <a:tblPr firstRow="1" bandRow="1">
                <a:tableStyleId>{2D5ABB26-0587-4C30-8999-92F81FD0307C}</a:tableStyleId>
              </a:tblPr>
              <a:tblGrid>
                <a:gridCol w="7394575"/>
              </a:tblGrid>
              <a:tr h="572135">
                <a:tc>
                  <a:txBody>
                    <a:bodyPr/>
                    <a:lstStyle/>
                    <a:p>
                      <a:endParaRPr lang="en-US" sz="1800" dirty="0"/>
                    </a:p>
                  </a:txBody>
                  <a:tcPr marL="91426" marR="91426" marT="45727" marB="45727">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r>
              <a:tr h="572135">
                <a:tc>
                  <a:txBody>
                    <a:bodyPr/>
                    <a:lstStyle/>
                    <a:p>
                      <a:endParaRPr lang="en-US" sz="1800" dirty="0"/>
                    </a:p>
                  </a:txBody>
                  <a:tcPr marL="91426" marR="91426" marT="45727" marB="45727">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r>
              <a:tr h="572135">
                <a:tc>
                  <a:txBody>
                    <a:bodyPr/>
                    <a:lstStyle/>
                    <a:p>
                      <a:endParaRPr lang="en-US" sz="1800"/>
                    </a:p>
                  </a:txBody>
                  <a:tcPr marL="91426" marR="91426" marT="45727" marB="45727">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r>
              <a:tr h="572135">
                <a:tc>
                  <a:txBody>
                    <a:bodyPr/>
                    <a:lstStyle/>
                    <a:p>
                      <a:endParaRPr lang="en-US" sz="1800"/>
                    </a:p>
                  </a:txBody>
                  <a:tcPr marL="91426" marR="91426" marT="45727" marB="45727">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r>
              <a:tr h="572135">
                <a:tc>
                  <a:txBody>
                    <a:bodyPr/>
                    <a:lstStyle/>
                    <a:p>
                      <a:endParaRPr lang="en-US" sz="1800" dirty="0"/>
                    </a:p>
                  </a:txBody>
                  <a:tcPr marL="91426" marR="91426" marT="45727" marB="45727">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tcPr>
                </a:tc>
              </a:tr>
            </a:tbl>
          </a:graphicData>
        </a:graphic>
      </p:graphicFrame>
      <p:sp>
        <p:nvSpPr>
          <p:cNvPr id="54287" name="Title 4"/>
          <p:cNvSpPr>
            <a:spLocks noGrp="1"/>
          </p:cNvSpPr>
          <p:nvPr>
            <p:ph type="title"/>
          </p:nvPr>
        </p:nvSpPr>
        <p:spPr>
          <a:xfrm>
            <a:off x="0" y="171450"/>
            <a:ext cx="9144000" cy="1143000"/>
          </a:xfrm>
        </p:spPr>
        <p:txBody>
          <a:bodyPr/>
          <a:lstStyle/>
          <a:p>
            <a:r>
              <a:rPr lang="en-US" sz="4000" smtClean="0">
                <a:ea typeface="ＭＳ Ｐゴシック" pitchFamily="34" charset="-128"/>
              </a:rPr>
              <a:t>Growth of Physicians and Administrators</a:t>
            </a:r>
          </a:p>
        </p:txBody>
      </p:sp>
      <p:sp>
        <p:nvSpPr>
          <p:cNvPr id="54288" name="TextBox 6"/>
          <p:cNvSpPr txBox="1">
            <a:spLocks noChangeArrowheads="1"/>
          </p:cNvSpPr>
          <p:nvPr/>
        </p:nvSpPr>
        <p:spPr bwMode="auto">
          <a:xfrm>
            <a:off x="2505075" y="6427788"/>
            <a:ext cx="663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1200">
                <a:latin typeface="Franklin Gothic Book" pitchFamily="34" charset="0"/>
              </a:rPr>
              <a:t>Bureau of Labor Statistics; NCHS; Himmelstein/Woolhandler analysis of CPS  </a:t>
            </a:r>
          </a:p>
        </p:txBody>
      </p:sp>
      <p:sp>
        <p:nvSpPr>
          <p:cNvPr id="54289" name="TextBox 7"/>
          <p:cNvSpPr txBox="1">
            <a:spLocks noChangeArrowheads="1"/>
          </p:cNvSpPr>
          <p:nvPr/>
        </p:nvSpPr>
        <p:spPr bwMode="auto">
          <a:xfrm rot="-5400000">
            <a:off x="-929482" y="2831307"/>
            <a:ext cx="2347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sz="2000">
                <a:latin typeface="Franklin Gothic Book" pitchFamily="34" charset="0"/>
              </a:rPr>
              <a:t>Growth Since 1970</a:t>
            </a:r>
          </a:p>
        </p:txBody>
      </p:sp>
      <p:sp>
        <p:nvSpPr>
          <p:cNvPr id="9" name="Rectangle 8"/>
          <p:cNvSpPr/>
          <p:nvPr/>
        </p:nvSpPr>
        <p:spPr>
          <a:xfrm>
            <a:off x="2678113" y="5648325"/>
            <a:ext cx="269875" cy="269875"/>
          </a:xfrm>
          <a:prstGeom prst="rect">
            <a:avLst/>
          </a:prstGeom>
          <a:solidFill>
            <a:srgbClr val="005148"/>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629150" y="5648325"/>
            <a:ext cx="271463" cy="269875"/>
          </a:xfrm>
          <a:prstGeom prst="rect">
            <a:avLst/>
          </a:prstGeom>
          <a:solidFill>
            <a:srgbClr val="800000"/>
          </a:solidFill>
          <a:ln w="95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92" name="TextBox 10"/>
          <p:cNvSpPr txBox="1">
            <a:spLocks noChangeArrowheads="1"/>
          </p:cNvSpPr>
          <p:nvPr/>
        </p:nvSpPr>
        <p:spPr bwMode="auto">
          <a:xfrm>
            <a:off x="2881313" y="5583238"/>
            <a:ext cx="1630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Book" pitchFamily="34" charset="0"/>
              </a:rPr>
              <a:t>Physicians</a:t>
            </a:r>
          </a:p>
        </p:txBody>
      </p:sp>
      <p:sp>
        <p:nvSpPr>
          <p:cNvPr id="54293" name="TextBox 11"/>
          <p:cNvSpPr txBox="1">
            <a:spLocks noChangeArrowheads="1"/>
          </p:cNvSpPr>
          <p:nvPr/>
        </p:nvSpPr>
        <p:spPr bwMode="auto">
          <a:xfrm>
            <a:off x="4848225" y="5583238"/>
            <a:ext cx="2347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Book" pitchFamily="34" charset="0"/>
              </a:rPr>
              <a:t>Administrators</a:t>
            </a:r>
          </a:p>
        </p:txBody>
      </p:sp>
      <p:graphicFrame>
        <p:nvGraphicFramePr>
          <p:cNvPr id="13" name="Table 12"/>
          <p:cNvGraphicFramePr>
            <a:graphicFrameLocks noGrp="1"/>
          </p:cNvGraphicFramePr>
          <p:nvPr/>
        </p:nvGraphicFramePr>
        <p:xfrm>
          <a:off x="309563" y="1323975"/>
          <a:ext cx="1065212" cy="4038601"/>
        </p:xfrm>
        <a:graphic>
          <a:graphicData uri="http://schemas.openxmlformats.org/drawingml/2006/table">
            <a:tbl>
              <a:tblPr>
                <a:tableStyleId>{2D5ABB26-0587-4C30-8999-92F81FD0307C}</a:tableStyleId>
              </a:tblPr>
              <a:tblGrid>
                <a:gridCol w="1065212"/>
              </a:tblGrid>
              <a:tr h="576943">
                <a:tc>
                  <a:txBody>
                    <a:bodyPr/>
                    <a:lstStyle/>
                    <a:p>
                      <a:pPr algn="r"/>
                      <a:r>
                        <a:rPr lang="en-US" sz="2000" dirty="0" smtClean="0">
                          <a:latin typeface="Franklin Gothic Book"/>
                          <a:cs typeface="Franklin Gothic Book"/>
                        </a:rPr>
                        <a:t>3000%</a:t>
                      </a:r>
                      <a:endParaRPr lang="en-US" sz="2000" dirty="0">
                        <a:latin typeface="Franklin Gothic Book"/>
                        <a:cs typeface="Franklin Gothic Book"/>
                      </a:endParaRPr>
                    </a:p>
                  </a:txBody>
                  <a:tcPr marL="91408" marR="91408" marT="45727" marB="45727"/>
                </a:tc>
              </a:tr>
              <a:tr h="576943">
                <a:tc>
                  <a:txBody>
                    <a:bodyPr/>
                    <a:lstStyle/>
                    <a:p>
                      <a:pPr algn="r"/>
                      <a:r>
                        <a:rPr lang="en-US" sz="2000" dirty="0" smtClean="0">
                          <a:latin typeface="Franklin Gothic Book"/>
                          <a:cs typeface="Franklin Gothic Book"/>
                        </a:rPr>
                        <a:t>2500%</a:t>
                      </a:r>
                      <a:endParaRPr lang="en-US" sz="2000" dirty="0">
                        <a:latin typeface="Franklin Gothic Book"/>
                        <a:cs typeface="Franklin Gothic Book"/>
                      </a:endParaRPr>
                    </a:p>
                  </a:txBody>
                  <a:tcPr marL="91408" marR="91408" marT="45727" marB="45727"/>
                </a:tc>
              </a:tr>
              <a:tr h="576943">
                <a:tc>
                  <a:txBody>
                    <a:bodyPr/>
                    <a:lstStyle/>
                    <a:p>
                      <a:pPr algn="r"/>
                      <a:r>
                        <a:rPr lang="en-US" sz="2000" dirty="0" smtClean="0">
                          <a:latin typeface="Franklin Gothic Book"/>
                          <a:cs typeface="Franklin Gothic Book"/>
                        </a:rPr>
                        <a:t>2000%</a:t>
                      </a:r>
                      <a:endParaRPr lang="en-US" sz="2000" dirty="0">
                        <a:latin typeface="Franklin Gothic Book"/>
                        <a:cs typeface="Franklin Gothic Book"/>
                      </a:endParaRPr>
                    </a:p>
                  </a:txBody>
                  <a:tcPr marL="91408" marR="91408" marT="45727" marB="45727"/>
                </a:tc>
              </a:tr>
              <a:tr h="576943">
                <a:tc>
                  <a:txBody>
                    <a:bodyPr/>
                    <a:lstStyle/>
                    <a:p>
                      <a:pPr algn="r"/>
                      <a:r>
                        <a:rPr lang="en-US" sz="2000" dirty="0" smtClean="0">
                          <a:latin typeface="Franklin Gothic Book"/>
                          <a:cs typeface="Franklin Gothic Book"/>
                        </a:rPr>
                        <a:t>1500%</a:t>
                      </a:r>
                      <a:endParaRPr lang="en-US" sz="2000" dirty="0">
                        <a:latin typeface="Franklin Gothic Book"/>
                        <a:cs typeface="Franklin Gothic Book"/>
                      </a:endParaRPr>
                    </a:p>
                  </a:txBody>
                  <a:tcPr marL="91408" marR="91408" marT="45727" marB="45727"/>
                </a:tc>
              </a:tr>
              <a:tr h="576943">
                <a:tc>
                  <a:txBody>
                    <a:bodyPr/>
                    <a:lstStyle/>
                    <a:p>
                      <a:pPr algn="r"/>
                      <a:r>
                        <a:rPr lang="en-US" sz="2000" dirty="0" smtClean="0">
                          <a:latin typeface="Franklin Gothic Book"/>
                          <a:cs typeface="Franklin Gothic Book"/>
                        </a:rPr>
                        <a:t>1000%</a:t>
                      </a:r>
                      <a:endParaRPr lang="en-US" sz="2000" dirty="0">
                        <a:latin typeface="Franklin Gothic Book"/>
                        <a:cs typeface="Franklin Gothic Book"/>
                      </a:endParaRPr>
                    </a:p>
                  </a:txBody>
                  <a:tcPr marL="91408" marR="91408" marT="45727" marB="45727"/>
                </a:tc>
              </a:tr>
              <a:tr h="576943">
                <a:tc>
                  <a:txBody>
                    <a:bodyPr/>
                    <a:lstStyle/>
                    <a:p>
                      <a:pPr algn="r"/>
                      <a:r>
                        <a:rPr lang="en-US" sz="2000" dirty="0" smtClean="0">
                          <a:latin typeface="Franklin Gothic Book"/>
                          <a:cs typeface="Franklin Gothic Book"/>
                        </a:rPr>
                        <a:t>500%</a:t>
                      </a:r>
                      <a:endParaRPr lang="en-US" sz="2000" dirty="0">
                        <a:latin typeface="Franklin Gothic Book"/>
                        <a:cs typeface="Franklin Gothic Book"/>
                      </a:endParaRPr>
                    </a:p>
                  </a:txBody>
                  <a:tcPr marL="91408" marR="91408" marT="45727" marB="45727"/>
                </a:tc>
              </a:tr>
              <a:tr h="576943">
                <a:tc>
                  <a:txBody>
                    <a:bodyPr/>
                    <a:lstStyle/>
                    <a:p>
                      <a:pPr algn="r"/>
                      <a:r>
                        <a:rPr lang="en-US" sz="2000" dirty="0" smtClean="0">
                          <a:latin typeface="Franklin Gothic Book"/>
                          <a:cs typeface="Franklin Gothic Book"/>
                        </a:rPr>
                        <a:t>0</a:t>
                      </a:r>
                      <a:endParaRPr lang="en-US" sz="2000" dirty="0">
                        <a:latin typeface="Franklin Gothic Book"/>
                        <a:cs typeface="Franklin Gothic Book"/>
                      </a:endParaRPr>
                    </a:p>
                  </a:txBody>
                  <a:tcPr marL="91408" marR="91408" marT="45727" marB="45727"/>
                </a:tc>
              </a:tr>
            </a:tbl>
          </a:graphicData>
        </a:graphic>
      </p:graphicFrame>
      <p:graphicFrame>
        <p:nvGraphicFramePr>
          <p:cNvPr id="15" name="Table 14"/>
          <p:cNvGraphicFramePr>
            <a:graphicFrameLocks noGrp="1"/>
          </p:cNvGraphicFramePr>
          <p:nvPr/>
        </p:nvGraphicFramePr>
        <p:xfrm>
          <a:off x="430213" y="5083175"/>
          <a:ext cx="9029700" cy="396875"/>
        </p:xfrm>
        <a:graphic>
          <a:graphicData uri="http://schemas.openxmlformats.org/drawingml/2006/table">
            <a:tbl>
              <a:tblPr firstRow="1" bandRow="1">
                <a:tableStyleId>{2D5ABB26-0587-4C30-8999-92F81FD0307C}</a:tableStyleId>
              </a:tblPr>
              <a:tblGrid>
                <a:gridCol w="1805940"/>
                <a:gridCol w="1805940"/>
                <a:gridCol w="1805940"/>
                <a:gridCol w="1805940"/>
                <a:gridCol w="1805940"/>
              </a:tblGrid>
              <a:tr h="396875">
                <a:tc>
                  <a:txBody>
                    <a:bodyPr/>
                    <a:lstStyle/>
                    <a:p>
                      <a:pPr algn="ctr"/>
                      <a:r>
                        <a:rPr lang="en-US" sz="2000" dirty="0" smtClean="0">
                          <a:solidFill>
                            <a:schemeClr val="tx1"/>
                          </a:solidFill>
                          <a:latin typeface="Franklin Gothic Book"/>
                          <a:cs typeface="Franklin Gothic Book"/>
                        </a:rPr>
                        <a:t>1970</a:t>
                      </a:r>
                      <a:endParaRPr lang="en-US" sz="2000" dirty="0">
                        <a:solidFill>
                          <a:schemeClr val="tx1"/>
                        </a:solidFill>
                        <a:latin typeface="Franklin Gothic Book"/>
                        <a:cs typeface="Franklin Gothic Book"/>
                      </a:endParaRPr>
                    </a:p>
                  </a:txBody>
                  <a:tcPr marL="91441" marR="91441" marT="45793" marB="45793"/>
                </a:tc>
                <a:tc>
                  <a:txBody>
                    <a:bodyPr/>
                    <a:lstStyle/>
                    <a:p>
                      <a:pPr algn="ctr"/>
                      <a:r>
                        <a:rPr lang="en-US" sz="2000" dirty="0" smtClean="0">
                          <a:solidFill>
                            <a:schemeClr val="tx1"/>
                          </a:solidFill>
                          <a:latin typeface="Franklin Gothic Book"/>
                          <a:cs typeface="Franklin Gothic Book"/>
                        </a:rPr>
                        <a:t>1980</a:t>
                      </a:r>
                      <a:endParaRPr lang="en-US" sz="2000" dirty="0">
                        <a:solidFill>
                          <a:schemeClr val="tx1"/>
                        </a:solidFill>
                        <a:latin typeface="Franklin Gothic Book"/>
                        <a:cs typeface="Franklin Gothic Book"/>
                      </a:endParaRPr>
                    </a:p>
                  </a:txBody>
                  <a:tcPr marL="91441" marR="91441" marT="45793" marB="45793"/>
                </a:tc>
                <a:tc>
                  <a:txBody>
                    <a:bodyPr/>
                    <a:lstStyle/>
                    <a:p>
                      <a:pPr algn="ctr"/>
                      <a:r>
                        <a:rPr lang="en-US" sz="2000" dirty="0" smtClean="0">
                          <a:solidFill>
                            <a:schemeClr val="tx1"/>
                          </a:solidFill>
                          <a:latin typeface="Franklin Gothic Book"/>
                          <a:cs typeface="Franklin Gothic Book"/>
                        </a:rPr>
                        <a:t>1990</a:t>
                      </a:r>
                      <a:endParaRPr lang="en-US" sz="2000" dirty="0">
                        <a:solidFill>
                          <a:schemeClr val="tx1"/>
                        </a:solidFill>
                        <a:latin typeface="Franklin Gothic Book"/>
                        <a:cs typeface="Franklin Gothic Book"/>
                      </a:endParaRPr>
                    </a:p>
                  </a:txBody>
                  <a:tcPr marL="91441" marR="91441" marT="45793" marB="45793"/>
                </a:tc>
                <a:tc>
                  <a:txBody>
                    <a:bodyPr/>
                    <a:lstStyle/>
                    <a:p>
                      <a:pPr algn="ctr"/>
                      <a:r>
                        <a:rPr lang="en-US" sz="2000" dirty="0" smtClean="0">
                          <a:solidFill>
                            <a:schemeClr val="tx1"/>
                          </a:solidFill>
                          <a:latin typeface="Franklin Gothic Book"/>
                          <a:cs typeface="Franklin Gothic Book"/>
                        </a:rPr>
                        <a:t>2000</a:t>
                      </a:r>
                      <a:endParaRPr lang="en-US" sz="2000" dirty="0">
                        <a:solidFill>
                          <a:schemeClr val="tx1"/>
                        </a:solidFill>
                        <a:latin typeface="Franklin Gothic Book"/>
                        <a:cs typeface="Franklin Gothic Book"/>
                      </a:endParaRPr>
                    </a:p>
                  </a:txBody>
                  <a:tcPr marL="91441" marR="91441" marT="45793" marB="45793"/>
                </a:tc>
                <a:tc>
                  <a:txBody>
                    <a:bodyPr/>
                    <a:lstStyle/>
                    <a:p>
                      <a:pPr algn="ctr"/>
                      <a:r>
                        <a:rPr lang="en-US" sz="2000" dirty="0" smtClean="0">
                          <a:solidFill>
                            <a:schemeClr val="tx1"/>
                          </a:solidFill>
                          <a:latin typeface="Franklin Gothic Book"/>
                          <a:cs typeface="Franklin Gothic Book"/>
                        </a:rPr>
                        <a:t>2010 </a:t>
                      </a:r>
                      <a:endParaRPr lang="en-US" sz="2000" dirty="0">
                        <a:solidFill>
                          <a:schemeClr val="tx1"/>
                        </a:solidFill>
                        <a:latin typeface="Franklin Gothic Book"/>
                        <a:cs typeface="Franklin Gothic Book"/>
                      </a:endParaRPr>
                    </a:p>
                  </a:txBody>
                  <a:tcPr marL="91441" marR="91441" marT="45793" marB="45793"/>
                </a:tc>
              </a:tr>
            </a:tbl>
          </a:graphicData>
        </a:graphic>
      </p:graphicFrame>
      <p:sp>
        <p:nvSpPr>
          <p:cNvPr id="19" name="Freeform 18"/>
          <p:cNvSpPr>
            <a:spLocks/>
          </p:cNvSpPr>
          <p:nvPr/>
        </p:nvSpPr>
        <p:spPr bwMode="auto">
          <a:xfrm>
            <a:off x="1327150" y="1273175"/>
            <a:ext cx="7408863" cy="3684588"/>
          </a:xfrm>
          <a:custGeom>
            <a:avLst/>
            <a:gdLst>
              <a:gd name="T0" fmla="*/ 0 w 7767207"/>
              <a:gd name="T1" fmla="*/ 3684588 h 3684839"/>
              <a:gd name="T2" fmla="*/ 831328 w 7767207"/>
              <a:gd name="T3" fmla="*/ 3589344 h 3684839"/>
              <a:gd name="T4" fmla="*/ 1153866 w 7767207"/>
              <a:gd name="T5" fmla="*/ 3584582 h 3684839"/>
              <a:gd name="T6" fmla="*/ 1349205 w 7767207"/>
              <a:gd name="T7" fmla="*/ 3546484 h 3684839"/>
              <a:gd name="T8" fmla="*/ 1662657 w 7767207"/>
              <a:gd name="T9" fmla="*/ 3546484 h 3684839"/>
              <a:gd name="T10" fmla="*/ 1862540 w 7767207"/>
              <a:gd name="T11" fmla="*/ 3498863 h 3684839"/>
              <a:gd name="T12" fmla="*/ 2039708 w 7767207"/>
              <a:gd name="T13" fmla="*/ 3489338 h 3684839"/>
              <a:gd name="T14" fmla="*/ 2416759 w 7767207"/>
              <a:gd name="T15" fmla="*/ 3475052 h 3684839"/>
              <a:gd name="T16" fmla="*/ 2553042 w 7767207"/>
              <a:gd name="T17" fmla="*/ 3465528 h 3684839"/>
              <a:gd name="T18" fmla="*/ 2671154 w 7767207"/>
              <a:gd name="T19" fmla="*/ 3417906 h 3684839"/>
              <a:gd name="T20" fmla="*/ 3025491 w 7767207"/>
              <a:gd name="T21" fmla="*/ 3236943 h 3684839"/>
              <a:gd name="T22" fmla="*/ 3143604 w 7767207"/>
              <a:gd name="T23" fmla="*/ 3232181 h 3684839"/>
              <a:gd name="T24" fmla="*/ 3357114 w 7767207"/>
              <a:gd name="T25" fmla="*/ 3122651 h 3684839"/>
              <a:gd name="T26" fmla="*/ 3516111 w 7767207"/>
              <a:gd name="T27" fmla="*/ 3179797 h 3684839"/>
              <a:gd name="T28" fmla="*/ 3516111 w 7767207"/>
              <a:gd name="T29" fmla="*/ 3179797 h 3684839"/>
              <a:gd name="T30" fmla="*/ 3688737 w 7767207"/>
              <a:gd name="T31" fmla="*/ 3103603 h 3684839"/>
              <a:gd name="T32" fmla="*/ 3861363 w 7767207"/>
              <a:gd name="T33" fmla="*/ 2532142 h 3684839"/>
              <a:gd name="T34" fmla="*/ 4065787 w 7767207"/>
              <a:gd name="T35" fmla="*/ 2151167 h 3684839"/>
              <a:gd name="T36" fmla="*/ 4238413 w 7767207"/>
              <a:gd name="T37" fmla="*/ 1598755 h 3684839"/>
              <a:gd name="T38" fmla="*/ 4442839 w 7767207"/>
              <a:gd name="T39" fmla="*/ 1436841 h 3684839"/>
              <a:gd name="T40" fmla="*/ 4588207 w 7767207"/>
              <a:gd name="T41" fmla="*/ 1251116 h 3684839"/>
              <a:gd name="T42" fmla="*/ 4751748 w 7767207"/>
              <a:gd name="T43" fmla="*/ 1289213 h 3684839"/>
              <a:gd name="T44" fmla="*/ 4924373 w 7767207"/>
              <a:gd name="T45" fmla="*/ 1193970 h 3684839"/>
              <a:gd name="T46" fmla="*/ 5115170 w 7767207"/>
              <a:gd name="T47" fmla="*/ 1246354 h 3684839"/>
              <a:gd name="T48" fmla="*/ 5442250 w 7767207"/>
              <a:gd name="T49" fmla="*/ 989197 h 3684839"/>
              <a:gd name="T50" fmla="*/ 5660303 w 7767207"/>
              <a:gd name="T51" fmla="*/ 779661 h 3684839"/>
              <a:gd name="T52" fmla="*/ 5814758 w 7767207"/>
              <a:gd name="T53" fmla="*/ 489168 h 3684839"/>
              <a:gd name="T54" fmla="*/ 6028268 w 7767207"/>
              <a:gd name="T55" fmla="*/ 751088 h 3684839"/>
              <a:gd name="T56" fmla="*/ 6182723 w 7767207"/>
              <a:gd name="T57" fmla="*/ 960624 h 3684839"/>
              <a:gd name="T58" fmla="*/ 6250865 w 7767207"/>
              <a:gd name="T59" fmla="*/ 841569 h 3684839"/>
              <a:gd name="T60" fmla="*/ 6314464 w 7767207"/>
              <a:gd name="T61" fmla="*/ 708228 h 3684839"/>
              <a:gd name="T62" fmla="*/ 6468918 w 7767207"/>
              <a:gd name="T63" fmla="*/ 522503 h 3684839"/>
              <a:gd name="T64" fmla="*/ 6600658 w 7767207"/>
              <a:gd name="T65" fmla="*/ 379638 h 3684839"/>
              <a:gd name="T66" fmla="*/ 6709685 w 7767207"/>
              <a:gd name="T67" fmla="*/ 284395 h 3684839"/>
              <a:gd name="T68" fmla="*/ 6877768 w 7767207"/>
              <a:gd name="T69" fmla="*/ 203437 h 3684839"/>
              <a:gd name="T70" fmla="*/ 6945910 w 7767207"/>
              <a:gd name="T71" fmla="*/ 132005 h 3684839"/>
              <a:gd name="T72" fmla="*/ 7018594 w 7767207"/>
              <a:gd name="T73" fmla="*/ 74859 h 3684839"/>
              <a:gd name="T74" fmla="*/ 7059480 w 7767207"/>
              <a:gd name="T75" fmla="*/ 70096 h 3684839"/>
              <a:gd name="T76" fmla="*/ 7232659 w 7767207"/>
              <a:gd name="T77" fmla="*/ 656713 h 3684839"/>
              <a:gd name="T78" fmla="*/ 7405840 w 7767207"/>
              <a:gd name="T79" fmla="*/ 112481 h 3684839"/>
              <a:gd name="T80" fmla="*/ 7372854 w 7767207"/>
              <a:gd name="T81" fmla="*/ 3684588 h 3684839"/>
              <a:gd name="T82" fmla="*/ 0 w 7767207"/>
              <a:gd name="T83" fmla="*/ 3684588 h 36848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67207" h="3684839">
                <a:moveTo>
                  <a:pt x="0" y="3684839"/>
                </a:moveTo>
                <a:lnTo>
                  <a:pt x="871537" y="3589589"/>
                </a:lnTo>
                <a:lnTo>
                  <a:pt x="1209675" y="3584826"/>
                </a:lnTo>
                <a:lnTo>
                  <a:pt x="1414462" y="3546726"/>
                </a:lnTo>
                <a:lnTo>
                  <a:pt x="1743075" y="3546726"/>
                </a:lnTo>
                <a:lnTo>
                  <a:pt x="1952625" y="3499101"/>
                </a:lnTo>
                <a:lnTo>
                  <a:pt x="2138362" y="3489576"/>
                </a:lnTo>
                <a:lnTo>
                  <a:pt x="2533650" y="3475289"/>
                </a:lnTo>
                <a:lnTo>
                  <a:pt x="2676525" y="3465764"/>
                </a:lnTo>
                <a:lnTo>
                  <a:pt x="2800350" y="3418139"/>
                </a:lnTo>
                <a:lnTo>
                  <a:pt x="3171825" y="3237164"/>
                </a:lnTo>
                <a:lnTo>
                  <a:pt x="3295650" y="3232401"/>
                </a:lnTo>
                <a:lnTo>
                  <a:pt x="3519487" y="3122864"/>
                </a:lnTo>
                <a:lnTo>
                  <a:pt x="3686175" y="3180014"/>
                </a:lnTo>
                <a:lnTo>
                  <a:pt x="3867150" y="3103814"/>
                </a:lnTo>
                <a:lnTo>
                  <a:pt x="4048125" y="2532314"/>
                </a:lnTo>
                <a:lnTo>
                  <a:pt x="4262437" y="2151314"/>
                </a:lnTo>
                <a:lnTo>
                  <a:pt x="4443412" y="1598864"/>
                </a:lnTo>
                <a:lnTo>
                  <a:pt x="4657725" y="1436939"/>
                </a:lnTo>
                <a:lnTo>
                  <a:pt x="4810125" y="1251201"/>
                </a:lnTo>
                <a:lnTo>
                  <a:pt x="4981575" y="1289301"/>
                </a:lnTo>
                <a:lnTo>
                  <a:pt x="5162550" y="1194051"/>
                </a:lnTo>
                <a:lnTo>
                  <a:pt x="5362575" y="1246439"/>
                </a:lnTo>
                <a:lnTo>
                  <a:pt x="5705475" y="989264"/>
                </a:lnTo>
                <a:lnTo>
                  <a:pt x="5934075" y="779714"/>
                </a:lnTo>
                <a:lnTo>
                  <a:pt x="6096000" y="489201"/>
                </a:lnTo>
                <a:lnTo>
                  <a:pt x="6319837" y="751139"/>
                </a:lnTo>
                <a:lnTo>
                  <a:pt x="6481762" y="960689"/>
                </a:lnTo>
                <a:lnTo>
                  <a:pt x="6553200" y="841626"/>
                </a:lnTo>
                <a:lnTo>
                  <a:pt x="6619875" y="708276"/>
                </a:lnTo>
                <a:lnTo>
                  <a:pt x="6781800" y="522539"/>
                </a:lnTo>
                <a:lnTo>
                  <a:pt x="6919912" y="379664"/>
                </a:lnTo>
                <a:lnTo>
                  <a:pt x="7034212" y="284414"/>
                </a:lnTo>
                <a:lnTo>
                  <a:pt x="7210425" y="203451"/>
                </a:lnTo>
                <a:lnTo>
                  <a:pt x="7281862" y="132014"/>
                </a:lnTo>
                <a:lnTo>
                  <a:pt x="7358062" y="74864"/>
                </a:lnTo>
                <a:lnTo>
                  <a:pt x="7400925" y="70101"/>
                </a:lnTo>
                <a:cubicBezTo>
                  <a:pt x="7400925" y="306886"/>
                  <a:pt x="7582481" y="419973"/>
                  <a:pt x="7582481" y="656758"/>
                </a:cubicBezTo>
                <a:cubicBezTo>
                  <a:pt x="7598331" y="984062"/>
                  <a:pt x="7794297" y="-392191"/>
                  <a:pt x="7764038" y="112489"/>
                </a:cubicBezTo>
                <a:cubicBezTo>
                  <a:pt x="7733779" y="617169"/>
                  <a:pt x="7759773" y="226535"/>
                  <a:pt x="7729456" y="3684839"/>
                </a:cubicBezTo>
                <a:lnTo>
                  <a:pt x="0" y="3684839"/>
                </a:lnTo>
                <a:close/>
              </a:path>
            </a:pathLst>
          </a:custGeom>
          <a:solidFill>
            <a:srgbClr val="800000"/>
          </a:solidFill>
          <a:ln w="6350" cap="rnd" cmpd="sng">
            <a:solidFill>
              <a:schemeClr val="tx1"/>
            </a:solidFill>
            <a:prstDash val="solid"/>
            <a:round/>
            <a:headEnd/>
            <a:tailEnd/>
          </a:ln>
          <a:effectLst>
            <a:outerShdw blurRad="39000" dist="25400" dir="5400000" rotWithShape="0">
              <a:srgbClr val="000000">
                <a:alpha val="37999"/>
              </a:srgbClr>
            </a:outerShdw>
          </a:effectLst>
        </p:spPr>
        <p:txBody>
          <a:bodyPr anchor="ctr"/>
          <a:lstStyle/>
          <a:p>
            <a:pPr>
              <a:defRPr/>
            </a:pPr>
            <a:endParaRPr lang="en-US">
              <a:latin typeface="Arial" pitchFamily="34" charset="0"/>
            </a:endParaRPr>
          </a:p>
        </p:txBody>
      </p:sp>
      <p:sp>
        <p:nvSpPr>
          <p:cNvPr id="17" name="Freeform 16"/>
          <p:cNvSpPr>
            <a:spLocks/>
          </p:cNvSpPr>
          <p:nvPr/>
        </p:nvSpPr>
        <p:spPr bwMode="auto">
          <a:xfrm>
            <a:off x="1314450" y="4776788"/>
            <a:ext cx="7415213" cy="190500"/>
          </a:xfrm>
          <a:custGeom>
            <a:avLst/>
            <a:gdLst>
              <a:gd name="T0" fmla="*/ 0 w 7415213"/>
              <a:gd name="T1" fmla="*/ 190500 h 190500"/>
              <a:gd name="T2" fmla="*/ 7415213 w 7415213"/>
              <a:gd name="T3" fmla="*/ 185737 h 190500"/>
              <a:gd name="T4" fmla="*/ 7405688 w 7415213"/>
              <a:gd name="T5" fmla="*/ 9525 h 190500"/>
              <a:gd name="T6" fmla="*/ 7324725 w 7415213"/>
              <a:gd name="T7" fmla="*/ 9525 h 190500"/>
              <a:gd name="T8" fmla="*/ 7324725 w 7415213"/>
              <a:gd name="T9" fmla="*/ 9525 h 190500"/>
              <a:gd name="T10" fmla="*/ 6386513 w 7415213"/>
              <a:gd name="T11" fmla="*/ 0 h 190500"/>
              <a:gd name="T12" fmla="*/ 6386513 w 7415213"/>
              <a:gd name="T13" fmla="*/ 0 h 190500"/>
              <a:gd name="T14" fmla="*/ 6015038 w 7415213"/>
              <a:gd name="T15" fmla="*/ 9525 h 190500"/>
              <a:gd name="T16" fmla="*/ 6005513 w 7415213"/>
              <a:gd name="T17" fmla="*/ 28575 h 190500"/>
              <a:gd name="T18" fmla="*/ 5657850 w 7415213"/>
              <a:gd name="T19" fmla="*/ 23812 h 190500"/>
              <a:gd name="T20" fmla="*/ 5648325 w 7415213"/>
              <a:gd name="T21" fmla="*/ 42862 h 190500"/>
              <a:gd name="T22" fmla="*/ 5295900 w 7415213"/>
              <a:gd name="T23" fmla="*/ 47625 h 190500"/>
              <a:gd name="T24" fmla="*/ 5281613 w 7415213"/>
              <a:gd name="T25" fmla="*/ 19050 h 190500"/>
              <a:gd name="T26" fmla="*/ 5114925 w 7415213"/>
              <a:gd name="T27" fmla="*/ 23812 h 190500"/>
              <a:gd name="T28" fmla="*/ 5095875 w 7415213"/>
              <a:gd name="T29" fmla="*/ 47625 h 190500"/>
              <a:gd name="T30" fmla="*/ 4552950 w 7415213"/>
              <a:gd name="T31" fmla="*/ 33337 h 190500"/>
              <a:gd name="T32" fmla="*/ 4543425 w 7415213"/>
              <a:gd name="T33" fmla="*/ 61912 h 190500"/>
              <a:gd name="T34" fmla="*/ 4162425 w 7415213"/>
              <a:gd name="T35" fmla="*/ 61912 h 190500"/>
              <a:gd name="T36" fmla="*/ 4157663 w 7415213"/>
              <a:gd name="T37" fmla="*/ 85725 h 190500"/>
              <a:gd name="T38" fmla="*/ 3643313 w 7415213"/>
              <a:gd name="T39" fmla="*/ 76200 h 190500"/>
              <a:gd name="T40" fmla="*/ 3619500 w 7415213"/>
              <a:gd name="T41" fmla="*/ 95250 h 190500"/>
              <a:gd name="T42" fmla="*/ 2886075 w 7415213"/>
              <a:gd name="T43" fmla="*/ 95250 h 190500"/>
              <a:gd name="T44" fmla="*/ 2886075 w 7415213"/>
              <a:gd name="T45" fmla="*/ 95250 h 190500"/>
              <a:gd name="T46" fmla="*/ 2328863 w 7415213"/>
              <a:gd name="T47" fmla="*/ 109537 h 190500"/>
              <a:gd name="T48" fmla="*/ 2281238 w 7415213"/>
              <a:gd name="T49" fmla="*/ 128587 h 190500"/>
              <a:gd name="T50" fmla="*/ 1790700 w 7415213"/>
              <a:gd name="T51" fmla="*/ 128587 h 190500"/>
              <a:gd name="T52" fmla="*/ 1771650 w 7415213"/>
              <a:gd name="T53" fmla="*/ 142875 h 190500"/>
              <a:gd name="T54" fmla="*/ 1042988 w 7415213"/>
              <a:gd name="T55" fmla="*/ 147637 h 190500"/>
              <a:gd name="T56" fmla="*/ 1023938 w 7415213"/>
              <a:gd name="T57" fmla="*/ 166687 h 190500"/>
              <a:gd name="T58" fmla="*/ 490538 w 7415213"/>
              <a:gd name="T59" fmla="*/ 171450 h 190500"/>
              <a:gd name="T60" fmla="*/ 0 w 7415213"/>
              <a:gd name="T61" fmla="*/ 190500 h 1905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15213" h="190500">
                <a:moveTo>
                  <a:pt x="0" y="190500"/>
                </a:moveTo>
                <a:lnTo>
                  <a:pt x="7415213" y="185737"/>
                </a:lnTo>
                <a:lnTo>
                  <a:pt x="7405688" y="9525"/>
                </a:lnTo>
                <a:lnTo>
                  <a:pt x="7324725" y="9525"/>
                </a:lnTo>
                <a:lnTo>
                  <a:pt x="6386513" y="0"/>
                </a:lnTo>
                <a:lnTo>
                  <a:pt x="6015038" y="9525"/>
                </a:lnTo>
                <a:lnTo>
                  <a:pt x="6005513" y="28575"/>
                </a:lnTo>
                <a:lnTo>
                  <a:pt x="5657850" y="23812"/>
                </a:lnTo>
                <a:lnTo>
                  <a:pt x="5648325" y="42862"/>
                </a:lnTo>
                <a:lnTo>
                  <a:pt x="5295900" y="47625"/>
                </a:lnTo>
                <a:lnTo>
                  <a:pt x="5281613" y="19050"/>
                </a:lnTo>
                <a:lnTo>
                  <a:pt x="5114925" y="23812"/>
                </a:lnTo>
                <a:lnTo>
                  <a:pt x="5095875" y="47625"/>
                </a:lnTo>
                <a:lnTo>
                  <a:pt x="4552950" y="33337"/>
                </a:lnTo>
                <a:lnTo>
                  <a:pt x="4543425" y="61912"/>
                </a:lnTo>
                <a:lnTo>
                  <a:pt x="4162425" y="61912"/>
                </a:lnTo>
                <a:lnTo>
                  <a:pt x="4157663" y="85725"/>
                </a:lnTo>
                <a:lnTo>
                  <a:pt x="3643313" y="76200"/>
                </a:lnTo>
                <a:lnTo>
                  <a:pt x="3619500" y="95250"/>
                </a:lnTo>
                <a:lnTo>
                  <a:pt x="2886075" y="95250"/>
                </a:lnTo>
                <a:lnTo>
                  <a:pt x="2328863" y="109537"/>
                </a:lnTo>
                <a:lnTo>
                  <a:pt x="2281238" y="128587"/>
                </a:lnTo>
                <a:lnTo>
                  <a:pt x="1790700" y="128587"/>
                </a:lnTo>
                <a:lnTo>
                  <a:pt x="1771650" y="142875"/>
                </a:lnTo>
                <a:lnTo>
                  <a:pt x="1042988" y="147637"/>
                </a:lnTo>
                <a:lnTo>
                  <a:pt x="1023938" y="166687"/>
                </a:lnTo>
                <a:lnTo>
                  <a:pt x="490538" y="171450"/>
                </a:lnTo>
                <a:lnTo>
                  <a:pt x="0" y="190500"/>
                </a:lnTo>
                <a:close/>
              </a:path>
            </a:pathLst>
          </a:custGeom>
          <a:solidFill>
            <a:srgbClr val="005148"/>
          </a:solidFill>
          <a:ln w="6350" cap="rnd" cmpd="sng">
            <a:solidFill>
              <a:schemeClr val="bg1"/>
            </a:solidFill>
            <a:prstDash val="solid"/>
            <a:round/>
            <a:headEnd/>
            <a:tailEnd/>
          </a:ln>
          <a:effectLst>
            <a:outerShdw blurRad="39000" dist="25400" dir="5400000" rotWithShape="0">
              <a:srgbClr val="000000">
                <a:alpha val="37999"/>
              </a:srgbClr>
            </a:outerShdw>
          </a:effectLst>
        </p:spPr>
        <p:txBody>
          <a:bodyPr anchor="ctr"/>
          <a:lstStyle/>
          <a:p>
            <a:pPr>
              <a:defRPr/>
            </a:pPr>
            <a:endParaRPr lang="en-US">
              <a:latin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smtClean="0">
              <a:ea typeface="ＭＳ Ｐゴシック" pitchFamily="34" charset="-128"/>
            </a:endParaRPr>
          </a:p>
        </p:txBody>
      </p:sp>
      <p:pic>
        <p:nvPicPr>
          <p:cNvPr id="552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158750"/>
            <a:ext cx="8704262"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4000" smtClean="0">
                <a:ea typeface="ＭＳ Ｐゴシック" pitchFamily="34" charset="-128"/>
              </a:rPr>
              <a:t>But Didn</a:t>
            </a:r>
            <a:r>
              <a:rPr lang="en-US" altLang="en-US" sz="4000" smtClean="0">
                <a:ea typeface="ＭＳ Ｐゴシック" pitchFamily="34" charset="-128"/>
              </a:rPr>
              <a:t>’</a:t>
            </a:r>
            <a:r>
              <a:rPr lang="en-US" sz="4000" smtClean="0">
                <a:ea typeface="ＭＳ Ｐゴシック" pitchFamily="34" charset="-128"/>
              </a:rPr>
              <a:t>t We Just Pass </a:t>
            </a:r>
            <a:br>
              <a:rPr lang="en-US" sz="4000" smtClean="0">
                <a:ea typeface="ＭＳ Ｐゴシック" pitchFamily="34" charset="-128"/>
              </a:rPr>
            </a:br>
            <a:r>
              <a:rPr lang="en-US" sz="4000" smtClean="0">
                <a:ea typeface="ＭＳ Ｐゴシック" pitchFamily="34" charset="-128"/>
              </a:rPr>
              <a:t>Historic National Reform?</a:t>
            </a:r>
          </a:p>
        </p:txBody>
      </p:sp>
      <p:graphicFrame>
        <p:nvGraphicFramePr>
          <p:cNvPr id="2" name="Diagram 1"/>
          <p:cNvGraphicFramePr/>
          <p:nvPr/>
        </p:nvGraphicFramePr>
        <p:xfrm>
          <a:off x="360363" y="1450274"/>
          <a:ext cx="3987833" cy="4352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9797" name="Text Box 5"/>
          <p:cNvSpPr txBox="1">
            <a:spLocks noChangeArrowheads="1"/>
          </p:cNvSpPr>
          <p:nvPr/>
        </p:nvSpPr>
        <p:spPr bwMode="auto">
          <a:xfrm>
            <a:off x="4652963" y="1979613"/>
            <a:ext cx="4121150" cy="3324225"/>
          </a:xfrm>
          <a:prstGeom prst="rect">
            <a:avLst/>
          </a:prstGeom>
          <a:solidFill>
            <a:schemeClr val="accent1">
              <a:lumMod val="50000"/>
            </a:schemeClr>
          </a:solidFill>
          <a:ln>
            <a:noFill/>
          </a:ln>
          <a:effectLst/>
          <a:extLst/>
        </p:spPr>
        <p:txBody>
          <a:bodyPr lIns="182880" tIns="137160" rIns="182880" bIns="137160"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Aft>
                <a:spcPts val="1200"/>
              </a:spcAft>
              <a:defRPr/>
            </a:pPr>
            <a:r>
              <a:rPr lang="ja-JP" altLang="en-US" smtClean="0">
                <a:solidFill>
                  <a:srgbClr val="EBF1DD"/>
                </a:solidFill>
                <a:latin typeface="Franklin Gothic Book" pitchFamily="34" charset="0"/>
              </a:rPr>
              <a:t>“</a:t>
            </a:r>
            <a:r>
              <a:rPr lang="en-US" altLang="ja-JP" smtClean="0">
                <a:solidFill>
                  <a:srgbClr val="EBF1DD"/>
                </a:solidFill>
                <a:latin typeface="Franklin Gothic Book" pitchFamily="34" charset="0"/>
              </a:rPr>
              <a:t>While the legislation will enhance access to insurance, the trade-off will be an accelerated crisis of costs and perpetuation of the current dysfunction…</a:t>
            </a:r>
            <a:r>
              <a:rPr lang="ja-JP" altLang="en-US" smtClean="0">
                <a:solidFill>
                  <a:srgbClr val="EBF1DD"/>
                </a:solidFill>
                <a:latin typeface="Franklin Gothic Book" pitchFamily="34" charset="0"/>
              </a:rPr>
              <a:t>”</a:t>
            </a:r>
            <a:endParaRPr lang="en-US" altLang="ja-JP" smtClean="0">
              <a:solidFill>
                <a:srgbClr val="EBF1DD"/>
              </a:solidFill>
              <a:latin typeface="Franklin Gothic Book" pitchFamily="34" charset="0"/>
            </a:endParaRPr>
          </a:p>
          <a:p>
            <a:pPr algn="r">
              <a:defRPr/>
            </a:pPr>
            <a:r>
              <a:rPr lang="en-US" smtClean="0">
                <a:solidFill>
                  <a:srgbClr val="EBF1DD"/>
                </a:solidFill>
                <a:latin typeface="Franklin Gothic Book" pitchFamily="34" charset="0"/>
              </a:rPr>
              <a:t> </a:t>
            </a:r>
            <a:r>
              <a:rPr lang="en-US" sz="2000" smtClean="0">
                <a:solidFill>
                  <a:srgbClr val="EBF1DD"/>
                </a:solidFill>
                <a:latin typeface="Franklin Gothic Book" pitchFamily="34" charset="0"/>
              </a:rPr>
              <a:t>– Jeffrey Flier </a:t>
            </a:r>
          </a:p>
          <a:p>
            <a:pPr algn="r">
              <a:defRPr/>
            </a:pPr>
            <a:r>
              <a:rPr lang="en-US" sz="2000" smtClean="0">
                <a:solidFill>
                  <a:srgbClr val="EBF1DD"/>
                </a:solidFill>
                <a:latin typeface="Franklin Gothic Book" pitchFamily="34" charset="0"/>
              </a:rPr>
              <a:t>Dean of Harvard Medical School</a:t>
            </a:r>
          </a:p>
        </p:txBody>
      </p:sp>
      <p:sp>
        <p:nvSpPr>
          <p:cNvPr id="49157" name="Text Box 6"/>
          <p:cNvSpPr txBox="1">
            <a:spLocks noChangeArrowheads="1"/>
          </p:cNvSpPr>
          <p:nvPr/>
        </p:nvSpPr>
        <p:spPr bwMode="auto">
          <a:xfrm>
            <a:off x="1066800" y="5257800"/>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endParaRPr lang="en-US" smtClean="0"/>
          </a:p>
        </p:txBody>
      </p:sp>
      <p:sp>
        <p:nvSpPr>
          <p:cNvPr id="56326" name="TextBox 2"/>
          <p:cNvSpPr txBox="1">
            <a:spLocks noChangeArrowheads="1"/>
          </p:cNvSpPr>
          <p:nvPr/>
        </p:nvSpPr>
        <p:spPr bwMode="auto">
          <a:xfrm>
            <a:off x="3771900" y="6226175"/>
            <a:ext cx="5372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Medium" pitchFamily="34" charset="0"/>
              </a:rPr>
              <a:t>Nardin et al, </a:t>
            </a:r>
            <a:r>
              <a:rPr lang="en-US" sz="2000" i="1">
                <a:latin typeface="Franklin Gothic Medium" pitchFamily="34" charset="0"/>
              </a:rPr>
              <a:t>Health Affairs </a:t>
            </a:r>
            <a:r>
              <a:rPr lang="en-US" sz="2000">
                <a:latin typeface="Franklin Gothic Medium" pitchFamily="34" charset="0"/>
              </a:rPr>
              <a:t>on-line, June 2013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9797"/>
                                        </p:tgtEl>
                                        <p:attrNameLst>
                                          <p:attrName>style.visibility</p:attrName>
                                        </p:attrNameLst>
                                      </p:cBhvr>
                                      <p:to>
                                        <p:strVal val="visible"/>
                                      </p:to>
                                    </p:set>
                                    <p:animEffect transition="in" filter="fade">
                                      <p:cBhvr>
                                        <p:cTn id="7" dur="500"/>
                                        <p:tgtEl>
                                          <p:spTgt spid="289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Title 2"/>
          <p:cNvSpPr>
            <a:spLocks noGrp="1"/>
          </p:cNvSpPr>
          <p:nvPr>
            <p:ph type="title"/>
          </p:nvPr>
        </p:nvSpPr>
        <p:spPr/>
        <p:txBody>
          <a:bodyPr/>
          <a:lstStyle/>
          <a:p>
            <a:r>
              <a:rPr lang="en-US" smtClean="0">
                <a:ea typeface="ＭＳ Ｐゴシック" pitchFamily="34" charset="-128"/>
              </a:rPr>
              <a:t>Under the ACA</a:t>
            </a:r>
          </a:p>
        </p:txBody>
      </p:sp>
      <p:graphicFrame>
        <p:nvGraphicFramePr>
          <p:cNvPr id="4" name="Table 3"/>
          <p:cNvGraphicFramePr>
            <a:graphicFrameLocks noGrp="1"/>
          </p:cNvGraphicFramePr>
          <p:nvPr/>
        </p:nvGraphicFramePr>
        <p:xfrm>
          <a:off x="361156" y="1331025"/>
          <a:ext cx="6310768" cy="374882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383039"/>
                <a:gridCol w="2927729"/>
              </a:tblGrid>
              <a:tr h="535546">
                <a:tc>
                  <a:txBody>
                    <a:bodyPr/>
                    <a:lstStyle/>
                    <a:p>
                      <a:r>
                        <a:rPr lang="en-US" sz="2000" b="0" dirty="0" smtClean="0">
                          <a:latin typeface="Franklin Gothic Medium"/>
                          <a:cs typeface="Franklin Gothic Medium"/>
                        </a:rPr>
                        <a:t>Profile</a:t>
                      </a:r>
                      <a:endParaRPr lang="en-US" sz="2000" b="0" dirty="0">
                        <a:latin typeface="Franklin Gothic Medium"/>
                        <a:cs typeface="Franklin Gothic Medium"/>
                      </a:endParaRPr>
                    </a:p>
                  </a:txBody>
                  <a:tcPr anchor="ctr">
                    <a:lnL w="28575"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005148"/>
                    </a:solidFill>
                  </a:tcPr>
                </a:tc>
                <a:tc>
                  <a:txBody>
                    <a:bodyPr/>
                    <a:lstStyle/>
                    <a:p>
                      <a:r>
                        <a:rPr lang="en-US" sz="2000" b="0" dirty="0" smtClean="0">
                          <a:latin typeface="Franklin Gothic Medium"/>
                          <a:cs typeface="Franklin Gothic Medium"/>
                        </a:rPr>
                        <a:t>55 years old, single adult</a:t>
                      </a:r>
                      <a:endParaRPr lang="en-US" sz="2000" b="0" dirty="0">
                        <a:latin typeface="Franklin Gothic Medium"/>
                        <a:cs typeface="Franklin Gothic Medium"/>
                      </a:endParaRPr>
                    </a:p>
                  </a:txBody>
                  <a:tcPr anchor="ctr">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005148"/>
                    </a:solidFill>
                  </a:tcPr>
                </a:tc>
              </a:tr>
              <a:tr h="535546">
                <a:tc>
                  <a:txBody>
                    <a:bodyPr/>
                    <a:lstStyle/>
                    <a:p>
                      <a:r>
                        <a:rPr lang="en-US" sz="2000" dirty="0" smtClean="0">
                          <a:latin typeface="Franklin Gothic Book"/>
                          <a:cs typeface="Franklin Gothic Book"/>
                        </a:rPr>
                        <a:t>Annual Income</a:t>
                      </a:r>
                      <a:endParaRPr lang="en-US" sz="2000" dirty="0">
                        <a:latin typeface="Franklin Gothic Book"/>
                        <a:cs typeface="Franklin Gothic Book"/>
                      </a:endParaRPr>
                    </a:p>
                  </a:txBody>
                  <a:tcPr anchor="ctr">
                    <a:lnL w="28575" cap="flat" cmpd="sng" algn="ctr">
                      <a:solidFill>
                        <a:scrgbClr r="0" g="0" b="0"/>
                      </a:solidFill>
                      <a:prstDash val="solid"/>
                      <a:round/>
                      <a:headEnd type="none" w="med" len="med"/>
                      <a:tailEnd type="none" w="med" len="med"/>
                    </a:lnL>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tcPr>
                </a:tc>
                <a:tc>
                  <a:txBody>
                    <a:bodyPr/>
                    <a:lstStyle/>
                    <a:p>
                      <a:r>
                        <a:rPr lang="en-US" sz="2000" dirty="0" smtClean="0">
                          <a:latin typeface="Franklin Gothic Book"/>
                          <a:cs typeface="Franklin Gothic Book"/>
                        </a:rPr>
                        <a:t>$46,136</a:t>
                      </a:r>
                      <a:endParaRPr lang="en-US" sz="2000" dirty="0">
                        <a:latin typeface="Franklin Gothic Book"/>
                        <a:cs typeface="Franklin Gothic Book"/>
                      </a:endParaRPr>
                    </a:p>
                  </a:txBody>
                  <a:tcPr anchor="ctr">
                    <a:lnR w="2857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tcPr>
                </a:tc>
              </a:tr>
              <a:tr h="535546">
                <a:tc>
                  <a:txBody>
                    <a:bodyPr/>
                    <a:lstStyle/>
                    <a:p>
                      <a:r>
                        <a:rPr lang="en-US" sz="2000" dirty="0" smtClean="0">
                          <a:latin typeface="Franklin Gothic Book"/>
                          <a:cs typeface="Franklin Gothic Book"/>
                        </a:rPr>
                        <a:t>Premium</a:t>
                      </a:r>
                      <a:endParaRPr lang="en-US" sz="2000" dirty="0">
                        <a:latin typeface="Franklin Gothic Book"/>
                        <a:cs typeface="Franklin Gothic Book"/>
                      </a:endParaRPr>
                    </a:p>
                  </a:txBody>
                  <a:tcPr anchor="ctr">
                    <a:lnL w="28575" cap="flat" cmpd="sng" algn="ctr">
                      <a:solidFill>
                        <a:scrgbClr r="0" g="0" b="0"/>
                      </a:solidFill>
                      <a:prstDash val="solid"/>
                      <a:round/>
                      <a:headEnd type="none" w="med" len="med"/>
                      <a:tailEnd type="none" w="med" len="med"/>
                    </a:lnL>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tcPr>
                </a:tc>
                <a:tc>
                  <a:txBody>
                    <a:bodyPr/>
                    <a:lstStyle/>
                    <a:p>
                      <a:r>
                        <a:rPr lang="en-US" sz="2000" dirty="0" smtClean="0">
                          <a:latin typeface="Franklin Gothic Book"/>
                          <a:cs typeface="Franklin Gothic Book"/>
                        </a:rPr>
                        <a:t>$10,193</a:t>
                      </a:r>
                      <a:endParaRPr lang="en-US" sz="2000" dirty="0">
                        <a:latin typeface="Franklin Gothic Book"/>
                        <a:cs typeface="Franklin Gothic Book"/>
                      </a:endParaRPr>
                    </a:p>
                  </a:txBody>
                  <a:tcPr anchor="ctr">
                    <a:lnR w="2857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tcPr>
                </a:tc>
              </a:tr>
              <a:tr h="535546">
                <a:tc>
                  <a:txBody>
                    <a:bodyPr/>
                    <a:lstStyle/>
                    <a:p>
                      <a:r>
                        <a:rPr lang="en-US" sz="2000" dirty="0" smtClean="0">
                          <a:latin typeface="Franklin Gothic Book"/>
                          <a:cs typeface="Franklin Gothic Book"/>
                        </a:rPr>
                        <a:t>Out-of-pocket max</a:t>
                      </a:r>
                      <a:endParaRPr lang="en-US" sz="2000" dirty="0">
                        <a:latin typeface="Franklin Gothic Book"/>
                        <a:cs typeface="Franklin Gothic Book"/>
                      </a:endParaRPr>
                    </a:p>
                  </a:txBody>
                  <a:tcPr anchor="ctr">
                    <a:lnL w="28575" cap="flat" cmpd="sng" algn="ctr">
                      <a:solidFill>
                        <a:scrgbClr r="0" g="0" b="0"/>
                      </a:solidFill>
                      <a:prstDash val="solid"/>
                      <a:round/>
                      <a:headEnd type="none" w="med" len="med"/>
                      <a:tailEnd type="none" w="med" len="med"/>
                    </a:lnL>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tcPr>
                </a:tc>
                <a:tc>
                  <a:txBody>
                    <a:bodyPr/>
                    <a:lstStyle/>
                    <a:p>
                      <a:r>
                        <a:rPr lang="en-US" sz="2000" dirty="0" smtClean="0">
                          <a:latin typeface="Franklin Gothic Book"/>
                          <a:cs typeface="Franklin Gothic Book"/>
                        </a:rPr>
                        <a:t>Additional $6,250</a:t>
                      </a:r>
                      <a:endParaRPr lang="en-US" sz="2000" dirty="0">
                        <a:latin typeface="Franklin Gothic Book"/>
                        <a:cs typeface="Franklin Gothic Book"/>
                      </a:endParaRPr>
                    </a:p>
                  </a:txBody>
                  <a:tcPr anchor="ctr">
                    <a:lnR w="2857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tcPr>
                </a:tc>
              </a:tr>
              <a:tr h="535546">
                <a:tc>
                  <a:txBody>
                    <a:bodyPr/>
                    <a:lstStyle/>
                    <a:p>
                      <a:r>
                        <a:rPr lang="en-US" sz="2000" dirty="0" smtClean="0">
                          <a:latin typeface="Franklin Gothic Book"/>
                          <a:cs typeface="Franklin Gothic Book"/>
                        </a:rPr>
                        <a:t>Subsidies</a:t>
                      </a:r>
                      <a:r>
                        <a:rPr lang="en-US" sz="2000" baseline="0" dirty="0" smtClean="0">
                          <a:latin typeface="Franklin Gothic Book"/>
                          <a:cs typeface="Franklin Gothic Book"/>
                        </a:rPr>
                        <a:t> and tax credits</a:t>
                      </a:r>
                      <a:endParaRPr lang="en-US" sz="2000" dirty="0">
                        <a:latin typeface="Franklin Gothic Book"/>
                        <a:cs typeface="Franklin Gothic Book"/>
                      </a:endParaRPr>
                    </a:p>
                  </a:txBody>
                  <a:tcPr anchor="ctr">
                    <a:lnL w="28575" cap="flat" cmpd="sng" algn="ctr">
                      <a:solidFill>
                        <a:scrgbClr r="0" g="0" b="0"/>
                      </a:solidFill>
                      <a:prstDash val="solid"/>
                      <a:round/>
                      <a:headEnd type="none" w="med" len="med"/>
                      <a:tailEnd type="none" w="med" len="med"/>
                    </a:lnL>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tcPr>
                </a:tc>
                <a:tc>
                  <a:txBody>
                    <a:bodyPr/>
                    <a:lstStyle/>
                    <a:p>
                      <a:r>
                        <a:rPr lang="en-US" sz="2000" dirty="0" smtClean="0">
                          <a:latin typeface="Franklin Gothic Book"/>
                          <a:cs typeface="Franklin Gothic Book"/>
                        </a:rPr>
                        <a:t>$0</a:t>
                      </a:r>
                      <a:endParaRPr lang="en-US" sz="2000" dirty="0">
                        <a:latin typeface="Franklin Gothic Book"/>
                        <a:cs typeface="Franklin Gothic Book"/>
                      </a:endParaRPr>
                    </a:p>
                  </a:txBody>
                  <a:tcPr anchor="ctr">
                    <a:lnR w="2857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tcPr>
                </a:tc>
              </a:tr>
              <a:tr h="535546">
                <a:tc>
                  <a:txBody>
                    <a:bodyPr/>
                    <a:lstStyle/>
                    <a:p>
                      <a:r>
                        <a:rPr lang="en-US" sz="2000" dirty="0" smtClean="0">
                          <a:latin typeface="Franklin Gothic Medium"/>
                          <a:cs typeface="Franklin Gothic Medium"/>
                        </a:rPr>
                        <a:t>Total exposure (dollars)</a:t>
                      </a:r>
                      <a:endParaRPr lang="en-US" sz="2000" dirty="0">
                        <a:latin typeface="Franklin Gothic Medium"/>
                        <a:cs typeface="Franklin Gothic Medium"/>
                      </a:endParaRPr>
                    </a:p>
                  </a:txBody>
                  <a:tcPr anchor="ctr">
                    <a:lnL w="28575" cap="flat" cmpd="sng" algn="ctr">
                      <a:solidFill>
                        <a:scrgbClr r="0" g="0" b="0"/>
                      </a:solidFill>
                      <a:prstDash val="solid"/>
                      <a:round/>
                      <a:headEnd type="none" w="med" len="med"/>
                      <a:tailEnd type="none" w="med" len="med"/>
                    </a:lnL>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tcPr>
                </a:tc>
                <a:tc>
                  <a:txBody>
                    <a:bodyPr/>
                    <a:lstStyle/>
                    <a:p>
                      <a:r>
                        <a:rPr lang="en-US" sz="2000" dirty="0" smtClean="0">
                          <a:latin typeface="Franklin Gothic Medium"/>
                          <a:cs typeface="Franklin Gothic Medium"/>
                        </a:rPr>
                        <a:t>$16,443</a:t>
                      </a:r>
                      <a:endParaRPr lang="en-US" sz="2000" dirty="0">
                        <a:latin typeface="Franklin Gothic Medium"/>
                        <a:cs typeface="Franklin Gothic Medium"/>
                      </a:endParaRPr>
                    </a:p>
                  </a:txBody>
                  <a:tcPr anchor="ctr">
                    <a:lnR w="2857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tcPr>
                </a:tc>
              </a:tr>
              <a:tr h="535546">
                <a:tc>
                  <a:txBody>
                    <a:bodyPr/>
                    <a:lstStyle/>
                    <a:p>
                      <a:r>
                        <a:rPr lang="en-US" sz="2000" dirty="0" smtClean="0">
                          <a:latin typeface="Franklin Gothic Medium"/>
                          <a:cs typeface="Franklin Gothic Medium"/>
                        </a:rPr>
                        <a:t>Total exposure</a:t>
                      </a:r>
                      <a:r>
                        <a:rPr lang="en-US" sz="2000" baseline="0" dirty="0" smtClean="0">
                          <a:latin typeface="Franklin Gothic Medium"/>
                          <a:cs typeface="Franklin Gothic Medium"/>
                        </a:rPr>
                        <a:t> (% of income)</a:t>
                      </a:r>
                      <a:endParaRPr lang="en-US" sz="2000" dirty="0">
                        <a:latin typeface="Franklin Gothic Medium"/>
                        <a:cs typeface="Franklin Gothic Medium"/>
                      </a:endParaRPr>
                    </a:p>
                  </a:txBody>
                  <a:tcPr anchor="ctr">
                    <a:lnL w="28575" cap="flat" cmpd="sng" algn="ctr">
                      <a:solidFill>
                        <a:scrgbClr r="0" g="0" b="0"/>
                      </a:solidFill>
                      <a:prstDash val="solid"/>
                      <a:round/>
                      <a:headEnd type="none" w="med" len="med"/>
                      <a:tailEnd type="none" w="med" len="med"/>
                    </a:lnL>
                    <a:lnT w="952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000" dirty="0" smtClean="0">
                          <a:latin typeface="Franklin Gothic Medium"/>
                          <a:cs typeface="Franklin Gothic Medium"/>
                        </a:rPr>
                        <a:t>36%</a:t>
                      </a:r>
                      <a:endParaRPr lang="en-US" sz="2000" dirty="0">
                        <a:latin typeface="Franklin Gothic Medium"/>
                        <a:cs typeface="Franklin Gothic Medium"/>
                      </a:endParaRPr>
                    </a:p>
                  </a:txBody>
                  <a:tcPr anchor="ctr">
                    <a:lnR w="2857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bl>
          </a:graphicData>
        </a:graphic>
      </p:graphicFrame>
      <p:pic>
        <p:nvPicPr>
          <p:cNvPr id="422915" name="Picture 3" descr="ScreenHunter_03 Sep"/>
          <p:cNvPicPr>
            <a:picLocks noChangeAspect="1" noChangeArrowheads="1"/>
          </p:cNvPicPr>
          <p:nvPr/>
        </p:nvPicPr>
        <p:blipFill>
          <a:blip r:embed="rId2"/>
          <a:srcRect r="11639" b="32468"/>
          <a:stretch>
            <a:fillRect/>
          </a:stretch>
        </p:blipFill>
        <p:spPr bwMode="auto">
          <a:xfrm>
            <a:off x="5072063" y="3606800"/>
            <a:ext cx="3917950" cy="2260600"/>
          </a:xfrm>
          <a:prstGeom prst="rect">
            <a:avLst/>
          </a:prstGeom>
          <a:noFill/>
          <a:ln w="9525">
            <a:solidFill>
              <a:srgbClr val="000000"/>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7"/>
          <p:cNvSpPr>
            <a:spLocks noGrp="1" noChangeArrowheads="1"/>
          </p:cNvSpPr>
          <p:nvPr>
            <p:ph type="body" idx="1"/>
          </p:nvPr>
        </p:nvSpPr>
        <p:spPr>
          <a:xfrm>
            <a:off x="3175000" y="2373313"/>
            <a:ext cx="5657850" cy="1285875"/>
          </a:xfrm>
        </p:spPr>
        <p:txBody>
          <a:bodyPr/>
          <a:lstStyle/>
          <a:p>
            <a:pPr marL="0" indent="0" algn="r" eaLnBrk="1" hangingPunct="1">
              <a:spcAft>
                <a:spcPts val="0"/>
              </a:spcAft>
              <a:buFont typeface="Arial" charset="0"/>
              <a:buNone/>
              <a:defRPr/>
            </a:pPr>
            <a:r>
              <a:rPr lang="en-US" sz="2400" dirty="0">
                <a:latin typeface="Franklin Gothic Medium"/>
                <a:ea typeface="+mn-ea"/>
                <a:cs typeface="Franklin Gothic Medium"/>
              </a:rPr>
              <a:t>N</a:t>
            </a:r>
            <a:r>
              <a:rPr lang="en-US" sz="2400" dirty="0" smtClean="0">
                <a:latin typeface="Franklin Gothic Medium"/>
                <a:ea typeface="+mn-ea"/>
                <a:cs typeface="Franklin Gothic Medium"/>
              </a:rPr>
              <a:t>ational research &amp; education </a:t>
            </a:r>
          </a:p>
          <a:p>
            <a:pPr marL="0" indent="0" algn="r" eaLnBrk="1" hangingPunct="1">
              <a:spcAft>
                <a:spcPts val="0"/>
              </a:spcAft>
              <a:buFont typeface="Arial" charset="0"/>
              <a:buNone/>
              <a:defRPr/>
            </a:pPr>
            <a:r>
              <a:rPr lang="en-US" sz="2400" dirty="0" smtClean="0">
                <a:latin typeface="Franklin Gothic Medium"/>
                <a:ea typeface="+mn-ea"/>
                <a:cs typeface="Franklin Gothic Medium"/>
              </a:rPr>
              <a:t>organization of 18,000 members </a:t>
            </a:r>
          </a:p>
          <a:p>
            <a:pPr marL="0" indent="0" algn="r" eaLnBrk="1" hangingPunct="1">
              <a:spcAft>
                <a:spcPts val="0"/>
              </a:spcAft>
              <a:buFont typeface="Arial" charset="0"/>
              <a:buNone/>
              <a:defRPr/>
            </a:pPr>
            <a:r>
              <a:rPr lang="en-US" sz="2400" dirty="0" smtClean="0">
                <a:latin typeface="Franklin Gothic Medium"/>
                <a:ea typeface="+mn-ea"/>
                <a:cs typeface="Franklin Gothic Medium"/>
              </a:rPr>
              <a:t>advocating universal, comprehensive, </a:t>
            </a:r>
          </a:p>
          <a:p>
            <a:pPr marL="0" indent="0" algn="r" eaLnBrk="1" hangingPunct="1">
              <a:spcAft>
                <a:spcPts val="0"/>
              </a:spcAft>
              <a:buFont typeface="Arial" charset="0"/>
              <a:buNone/>
              <a:defRPr/>
            </a:pPr>
            <a:r>
              <a:rPr lang="en-US" sz="2400" dirty="0" smtClean="0">
                <a:latin typeface="Franklin Gothic Medium"/>
                <a:ea typeface="+mn-ea"/>
                <a:cs typeface="Franklin Gothic Medium"/>
              </a:rPr>
              <a:t>single-payer health insurance</a:t>
            </a:r>
          </a:p>
        </p:txBody>
      </p:sp>
      <p:sp>
        <p:nvSpPr>
          <p:cNvPr id="3" name="Rectangle 2"/>
          <p:cNvSpPr/>
          <p:nvPr/>
        </p:nvSpPr>
        <p:spPr>
          <a:xfrm>
            <a:off x="252413" y="4100513"/>
            <a:ext cx="8639175" cy="1754187"/>
          </a:xfrm>
          <a:prstGeom prst="rect">
            <a:avLst/>
          </a:prstGeom>
          <a:solidFill>
            <a:schemeClr val="accent1">
              <a:lumMod val="50000"/>
            </a:schemeClr>
          </a:solidFill>
        </p:spPr>
        <p:txBody>
          <a:bodyPr tIns="137160" bIns="137160" anchor="ctr">
            <a:spAutoFit/>
          </a:bodyPr>
          <a:lstStyle/>
          <a:p>
            <a:pPr algn="ctr" eaLnBrk="1" hangingPunct="1">
              <a:spcAft>
                <a:spcPts val="0"/>
              </a:spcAft>
              <a:defRPr/>
            </a:pPr>
            <a:r>
              <a:rPr lang="en-US" sz="3200" dirty="0">
                <a:solidFill>
                  <a:srgbClr val="EBF1DD"/>
                </a:solidFill>
                <a:latin typeface="Franklin Gothic Medium"/>
                <a:ea typeface="ＭＳ Ｐゴシック" charset="0"/>
                <a:cs typeface="Franklin Gothic Medium"/>
              </a:rPr>
              <a:t>Single-payer provides a </a:t>
            </a:r>
          </a:p>
          <a:p>
            <a:pPr algn="ctr" eaLnBrk="1" hangingPunct="1">
              <a:spcAft>
                <a:spcPts val="0"/>
              </a:spcAft>
              <a:defRPr/>
            </a:pPr>
            <a:r>
              <a:rPr lang="en-US" sz="3200" dirty="0">
                <a:solidFill>
                  <a:srgbClr val="EBF1DD"/>
                </a:solidFill>
                <a:latin typeface="Franklin Gothic Medium"/>
                <a:ea typeface="ＭＳ Ｐゴシック" charset="0"/>
                <a:cs typeface="Franklin Gothic Medium"/>
              </a:rPr>
              <a:t>more cost efficient and equitable way </a:t>
            </a:r>
          </a:p>
          <a:p>
            <a:pPr algn="ctr" eaLnBrk="1" hangingPunct="1">
              <a:spcAft>
                <a:spcPts val="0"/>
              </a:spcAft>
              <a:defRPr/>
            </a:pPr>
            <a:r>
              <a:rPr lang="en-US" sz="3200" dirty="0">
                <a:solidFill>
                  <a:srgbClr val="EBF1DD"/>
                </a:solidFill>
                <a:latin typeface="Franklin Gothic Medium"/>
                <a:ea typeface="ＭＳ Ｐゴシック" charset="0"/>
                <a:cs typeface="Franklin Gothic Medium"/>
              </a:rPr>
              <a:t>to administer high-quality health care to all</a:t>
            </a:r>
          </a:p>
        </p:txBody>
      </p:sp>
      <p:sp>
        <p:nvSpPr>
          <p:cNvPr id="12292" name="Title 1"/>
          <p:cNvSpPr>
            <a:spLocks noGrp="1"/>
          </p:cNvSpPr>
          <p:nvPr>
            <p:ph type="title"/>
          </p:nvPr>
        </p:nvSpPr>
        <p:spPr/>
        <p:txBody>
          <a:bodyPr/>
          <a:lstStyle/>
          <a:p>
            <a:endParaRPr lang="en-US" smtClean="0">
              <a:ea typeface="ＭＳ Ｐゴシック" pitchFamily="34" charset="-128"/>
            </a:endParaRPr>
          </a:p>
        </p:txBody>
      </p:sp>
      <p:pic>
        <p:nvPicPr>
          <p:cNvPr id="12293" name="Picture 10" descr="PNHPlogo"/>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982663" y="171450"/>
            <a:ext cx="6970712" cy="158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ea typeface="ＭＳ Ｐゴシック" pitchFamily="34" charset="-128"/>
              </a:rPr>
              <a:t>Under the ACA in Minnesota…</a:t>
            </a:r>
          </a:p>
        </p:txBody>
      </p:sp>
      <p:sp>
        <p:nvSpPr>
          <p:cNvPr id="58371" name="Content Placeholder 2"/>
          <p:cNvSpPr>
            <a:spLocks noGrp="1"/>
          </p:cNvSpPr>
          <p:nvPr>
            <p:ph idx="1"/>
          </p:nvPr>
        </p:nvSpPr>
        <p:spPr/>
        <p:txBody>
          <a:bodyPr/>
          <a:lstStyle/>
          <a:p>
            <a:r>
              <a:rPr lang="en-US" smtClean="0">
                <a:ea typeface="ＭＳ Ｐゴシック" pitchFamily="34" charset="-128"/>
              </a:rPr>
              <a:t>260,000 to remain uninsured</a:t>
            </a:r>
          </a:p>
          <a:p>
            <a:r>
              <a:rPr lang="en-US" smtClean="0">
                <a:ea typeface="ＭＳ Ｐゴシック" pitchFamily="34" charset="-128"/>
              </a:rPr>
              <a:t>Exchange: on-line marketplace where ~ 20% of Minnesotans will obtain insurance coverage (includes the Medicaid population)</a:t>
            </a:r>
          </a:p>
          <a:p>
            <a:r>
              <a:rPr lang="en-US" smtClean="0">
                <a:ea typeface="ＭＳ Ｐゴシック" pitchFamily="34" charset="-128"/>
              </a:rPr>
              <a:t>High deductible, catastrophic “bronze plan” will be offered: </a:t>
            </a:r>
          </a:p>
          <a:p>
            <a:pPr lvl="1"/>
            <a:r>
              <a:rPr lang="en-US" smtClean="0">
                <a:ea typeface="ＭＳ Ｐゴシック" pitchFamily="34" charset="-128"/>
              </a:rPr>
              <a:t>$0 monthly premium</a:t>
            </a:r>
          </a:p>
          <a:p>
            <a:pPr lvl="1"/>
            <a:r>
              <a:rPr lang="en-US" smtClean="0">
                <a:ea typeface="ＭＳ Ｐゴシック" pitchFamily="34" charset="-128"/>
              </a:rPr>
              <a:t>OOP limit for family of four at 138% poverty ($31,809) = $12,700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sp>
        <p:nvSpPr>
          <p:cNvPr id="59395" name="Rectangle 3"/>
          <p:cNvSpPr>
            <a:spLocks noGrp="1" noChangeArrowheads="1"/>
          </p:cNvSpPr>
          <p:nvPr>
            <p:ph type="body" idx="1"/>
          </p:nvPr>
        </p:nvSpPr>
        <p:spPr/>
        <p:txBody>
          <a:bodyPr/>
          <a:lstStyle/>
          <a:p>
            <a:pPr eaLnBrk="1" hangingPunct="1"/>
            <a:endParaRPr lang="en-US" smtClean="0">
              <a:ea typeface="ＭＳ Ｐゴシック" pitchFamily="34" charset="-128"/>
            </a:endParaRPr>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8" y="171450"/>
            <a:ext cx="4524375" cy="618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6200"/>
            <a:ext cx="8229600" cy="1143000"/>
          </a:xfrm>
        </p:spPr>
        <p:txBody>
          <a:bodyPr/>
          <a:lstStyle/>
          <a:p>
            <a:pPr eaLnBrk="1" hangingPunct="1"/>
            <a:r>
              <a:rPr lang="en-US" smtClean="0">
                <a:ea typeface="ＭＳ Ｐゴシック" pitchFamily="34" charset="-128"/>
              </a:rPr>
              <a:t>Is Single Payer Feasible???</a:t>
            </a:r>
          </a:p>
        </p:txBody>
      </p:sp>
      <p:graphicFrame>
        <p:nvGraphicFramePr>
          <p:cNvPr id="3" name="Diagram 2"/>
          <p:cNvGraphicFramePr/>
          <p:nvPr/>
        </p:nvGraphicFramePr>
        <p:xfrm>
          <a:off x="395461" y="1807928"/>
          <a:ext cx="8229600" cy="4219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0420" name="TextBox 3"/>
          <p:cNvSpPr txBox="1">
            <a:spLocks noChangeArrowheads="1"/>
          </p:cNvSpPr>
          <p:nvPr/>
        </p:nvSpPr>
        <p:spPr bwMode="auto">
          <a:xfrm>
            <a:off x="731838" y="1273175"/>
            <a:ext cx="30353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800">
                <a:latin typeface="Franklin Gothic Book" pitchFamily="34" charset="0"/>
              </a:rPr>
              <a:t>We already have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2800E233-9213-174E-B181-B3ED74D3546A}"/>
                                            </p:graphicEl>
                                          </p:spTgt>
                                        </p:tgtEl>
                                        <p:attrNameLst>
                                          <p:attrName>style.visibility</p:attrName>
                                        </p:attrNameLst>
                                      </p:cBhvr>
                                      <p:to>
                                        <p:strVal val="visible"/>
                                      </p:to>
                                    </p:set>
                                    <p:animEffect transition="in" filter="fade">
                                      <p:cBhvr>
                                        <p:cTn id="7" dur="500"/>
                                        <p:tgtEl>
                                          <p:spTgt spid="3">
                                            <p:graphicEl>
                                              <a:dgm id="{2800E233-9213-174E-B181-B3ED74D3546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E13DF35A-E643-C443-918E-8E7EC97DBF34}"/>
                                            </p:graphicEl>
                                          </p:spTgt>
                                        </p:tgtEl>
                                        <p:attrNameLst>
                                          <p:attrName>style.visibility</p:attrName>
                                        </p:attrNameLst>
                                      </p:cBhvr>
                                      <p:to>
                                        <p:strVal val="visible"/>
                                      </p:to>
                                    </p:set>
                                    <p:animEffect transition="in" filter="fade">
                                      <p:cBhvr>
                                        <p:cTn id="10" dur="500"/>
                                        <p:tgtEl>
                                          <p:spTgt spid="3">
                                            <p:graphicEl>
                                              <a:dgm id="{E13DF35A-E643-C443-918E-8E7EC97DBF34}"/>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graphicEl>
                                              <a:dgm id="{1CB25EFC-98FD-8B40-B262-23109673B4C5}"/>
                                            </p:graphicEl>
                                          </p:spTgt>
                                        </p:tgtEl>
                                        <p:attrNameLst>
                                          <p:attrName>style.visibility</p:attrName>
                                        </p:attrNameLst>
                                      </p:cBhvr>
                                      <p:to>
                                        <p:strVal val="visible"/>
                                      </p:to>
                                    </p:set>
                                    <p:animEffect transition="in" filter="fade">
                                      <p:cBhvr>
                                        <p:cTn id="15" dur="500"/>
                                        <p:tgtEl>
                                          <p:spTgt spid="3">
                                            <p:graphicEl>
                                              <a:dgm id="{1CB25EFC-98FD-8B40-B262-23109673B4C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46DE72A0-4012-B34B-A65F-1045935A11AA}"/>
                                            </p:graphicEl>
                                          </p:spTgt>
                                        </p:tgtEl>
                                        <p:attrNameLst>
                                          <p:attrName>style.visibility</p:attrName>
                                        </p:attrNameLst>
                                      </p:cBhvr>
                                      <p:to>
                                        <p:strVal val="visible"/>
                                      </p:to>
                                    </p:set>
                                    <p:animEffect transition="in" filter="fade">
                                      <p:cBhvr>
                                        <p:cTn id="18" dur="500"/>
                                        <p:tgtEl>
                                          <p:spTgt spid="3">
                                            <p:graphicEl>
                                              <a:dgm id="{46DE72A0-4012-B34B-A65F-1045935A11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What Do Doctors </a:t>
            </a:r>
            <a:br>
              <a:rPr lang="en-US" dirty="0" smtClean="0"/>
            </a:br>
            <a:r>
              <a:rPr lang="en-US" dirty="0" smtClean="0"/>
              <a:t>Think of Single-Payer?</a:t>
            </a:r>
            <a:endParaRPr lang="en-US" dirty="0"/>
          </a:p>
        </p:txBody>
      </p:sp>
      <p:sp>
        <p:nvSpPr>
          <p:cNvPr id="61443" name="TextBox 2"/>
          <p:cNvSpPr txBox="1">
            <a:spLocks noChangeArrowheads="1"/>
          </p:cNvSpPr>
          <p:nvPr/>
        </p:nvSpPr>
        <p:spPr bwMode="auto">
          <a:xfrm>
            <a:off x="2522538" y="6226175"/>
            <a:ext cx="662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a:latin typeface="Franklin Gothic Book" pitchFamily="34" charset="0"/>
              </a:rPr>
              <a:t>Random sample of 5,000 US physicians, 51% response rate</a:t>
            </a:r>
          </a:p>
          <a:p>
            <a:pPr algn="r"/>
            <a:r>
              <a:rPr lang="en-US">
                <a:latin typeface="Franklin Gothic Book" pitchFamily="34" charset="0"/>
              </a:rPr>
              <a:t>Source: Carroll and Ackerman. Ann Int Med 2008;148:566</a:t>
            </a:r>
          </a:p>
        </p:txBody>
      </p:sp>
      <p:graphicFrame>
        <p:nvGraphicFramePr>
          <p:cNvPr id="53252" name="Chart 7"/>
          <p:cNvGraphicFramePr>
            <a:graphicFrameLocks/>
          </p:cNvGraphicFramePr>
          <p:nvPr/>
        </p:nvGraphicFramePr>
        <p:xfrm>
          <a:off x="2563813" y="1798638"/>
          <a:ext cx="6413500" cy="4167187"/>
        </p:xfrm>
        <a:graphic>
          <a:graphicData uri="http://schemas.openxmlformats.org/presentationml/2006/ole">
            <mc:AlternateContent xmlns:mc="http://schemas.openxmlformats.org/markup-compatibility/2006">
              <mc:Choice xmlns:v="urn:schemas-microsoft-com:vml" Requires="v">
                <p:oleObj spid="_x0000_s61446" name="Chart" r:id="rId4" imgW="6410286" imgH="4171823" progId="Excel.Chart.8">
                  <p:embed/>
                </p:oleObj>
              </mc:Choice>
              <mc:Fallback>
                <p:oleObj name="Chart" r:id="rId4" imgW="6410286" imgH="4171823" progId="Excel.Chart.8">
                  <p:embed/>
                  <p:pic>
                    <p:nvPicPr>
                      <p:cNvPr id="0"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3813" y="1798638"/>
                        <a:ext cx="64135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5" name="TextBox 9"/>
          <p:cNvSpPr txBox="1">
            <a:spLocks noChangeArrowheads="1"/>
          </p:cNvSpPr>
          <p:nvPr/>
        </p:nvSpPr>
        <p:spPr bwMode="auto">
          <a:xfrm>
            <a:off x="60325" y="2090738"/>
            <a:ext cx="24622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ja-JP" altLang="en-US" sz="2000">
                <a:latin typeface="Franklin Gothic Book" pitchFamily="34" charset="0"/>
              </a:rPr>
              <a:t>“</a:t>
            </a:r>
            <a:r>
              <a:rPr lang="en-US" altLang="ja-JP" sz="2000">
                <a:latin typeface="Franklin Gothic Book" pitchFamily="34" charset="0"/>
              </a:rPr>
              <a:t>In principle, do you support or oppose government legislation to establish national health insurance?</a:t>
            </a:r>
            <a:r>
              <a:rPr lang="ja-JP" altLang="en-US" sz="2000">
                <a:latin typeface="Franklin Gothic Book" pitchFamily="34" charset="0"/>
              </a:rPr>
              <a:t>”</a:t>
            </a:r>
            <a:r>
              <a:rPr lang="en-US" altLang="ja-JP" sz="2000">
                <a:latin typeface="Franklin Gothic Book" pitchFamily="34" charset="0"/>
              </a:rPr>
              <a:t> </a:t>
            </a:r>
            <a:endParaRPr lang="en-US" sz="2000">
              <a:latin typeface="Franklin Gothic Boo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325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4000" smtClean="0">
                <a:ea typeface="ＭＳ Ｐゴシック" pitchFamily="34" charset="-128"/>
              </a:rPr>
              <a:t>Senator John Marty, Chief Author</a:t>
            </a:r>
            <a:br>
              <a:rPr lang="en-US" sz="4000" smtClean="0">
                <a:ea typeface="ＭＳ Ｐゴシック" pitchFamily="34" charset="-128"/>
              </a:rPr>
            </a:br>
            <a:r>
              <a:rPr lang="en-US" sz="4000" smtClean="0">
                <a:ea typeface="ＭＳ Ｐゴシック" pitchFamily="34" charset="-128"/>
              </a:rPr>
              <a:t>SF18 / HF76</a:t>
            </a:r>
          </a:p>
        </p:txBody>
      </p:sp>
      <p:pic>
        <p:nvPicPr>
          <p:cNvPr id="62467" name="Picture 4" descr="CMHP logo RGB.png.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0" y="1711325"/>
            <a:ext cx="6307138"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rcRect/>
          <a:stretch>
            <a:fillRect/>
          </a:stretch>
        </p:blipFill>
        <p:spPr bwMode="auto">
          <a:xfrm>
            <a:off x="360363" y="1824038"/>
            <a:ext cx="1825625" cy="2247900"/>
          </a:xfrm>
          <a:prstGeom prst="rect">
            <a:avLst/>
          </a:prstGeom>
          <a:noFill/>
          <a:ln w="9525">
            <a:solidFill>
              <a:srgbClr val="003300"/>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257800" y="381000"/>
            <a:ext cx="3657600" cy="1143000"/>
          </a:xfrm>
        </p:spPr>
        <p:txBody>
          <a:bodyPr/>
          <a:lstStyle/>
          <a:p>
            <a:r>
              <a:rPr lang="en-US" sz="3700" smtClean="0">
                <a:ea typeface="ＭＳ Ｐゴシック" pitchFamily="34" charset="-128"/>
              </a:rPr>
              <a:t>Lewin analysis of Single Payer in Minnesota</a:t>
            </a:r>
          </a:p>
        </p:txBody>
      </p:sp>
      <p:pic>
        <p:nvPicPr>
          <p:cNvPr id="63491" name="Content Placeholder 4" descr="Untitled-1.jpg"/>
          <p:cNvPicPr>
            <a:picLocks noGrp="1" noChangeAspect="1"/>
          </p:cNvPicPr>
          <p:nvPr>
            <p:ph idx="1"/>
          </p:nvPr>
        </p:nvPicPr>
        <p:blipFill>
          <a:blip r:embed="rId2">
            <a:extLst>
              <a:ext uri="{28A0092B-C50C-407E-A947-70E740481C1C}">
                <a14:useLocalDpi xmlns:a14="http://schemas.microsoft.com/office/drawing/2010/main" val="0"/>
              </a:ext>
            </a:extLst>
          </a:blip>
          <a:srcRect r="8107" b="3700"/>
          <a:stretch>
            <a:fillRect/>
          </a:stretch>
        </p:blipFill>
        <p:spPr>
          <a:xfrm>
            <a:off x="0" y="25400"/>
            <a:ext cx="5181600" cy="6210300"/>
          </a:xfrm>
        </p:spPr>
      </p:pic>
      <p:sp>
        <p:nvSpPr>
          <p:cNvPr id="6" name="TextBox 5"/>
          <p:cNvSpPr txBox="1">
            <a:spLocks noChangeArrowheads="1"/>
          </p:cNvSpPr>
          <p:nvPr/>
        </p:nvSpPr>
        <p:spPr bwMode="auto">
          <a:xfrm>
            <a:off x="5334000" y="2209800"/>
            <a:ext cx="3643313"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400"/>
              <a:t>Average family would save $1,238 per year on healthcare expenses.</a:t>
            </a:r>
          </a:p>
        </p:txBody>
      </p:sp>
      <p:sp>
        <p:nvSpPr>
          <p:cNvPr id="8" name="TextBox 7"/>
          <p:cNvSpPr txBox="1">
            <a:spLocks noChangeArrowheads="1"/>
          </p:cNvSpPr>
          <p:nvPr/>
        </p:nvSpPr>
        <p:spPr bwMode="auto">
          <a:xfrm>
            <a:off x="5334000" y="3962400"/>
            <a:ext cx="361315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400"/>
              <a:t>Average employer would save $1,214 per worker.</a:t>
            </a:r>
          </a:p>
        </p:txBody>
      </p:sp>
      <p:sp>
        <p:nvSpPr>
          <p:cNvPr id="63494" name="Rectangle 8"/>
          <p:cNvSpPr>
            <a:spLocks noChangeArrowheads="1"/>
          </p:cNvSpPr>
          <p:nvPr/>
        </p:nvSpPr>
        <p:spPr bwMode="auto">
          <a:xfrm>
            <a:off x="3962400" y="5561013"/>
            <a:ext cx="1219200" cy="5334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en-US" smtClean="0">
              <a:ea typeface="ＭＳ Ｐゴシック" pitchFamily="34" charset="-128"/>
            </a:endParaRPr>
          </a:p>
        </p:txBody>
      </p:sp>
      <p:pic>
        <p:nvPicPr>
          <p:cNvPr id="6451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l="26830" t="16859" r="8130" b="5913"/>
          <a:stretch>
            <a:fillRect/>
          </a:stretch>
        </p:blipFill>
        <p:spPr>
          <a:xfrm>
            <a:off x="1143000" y="2163763"/>
            <a:ext cx="6934200" cy="4527550"/>
          </a:xfrm>
        </p:spPr>
      </p:pic>
      <p:pic>
        <p:nvPicPr>
          <p:cNvPr id="64516" name="Picture 5" descr="PNHP Logo">
            <a:hlinkClick r:id="rId3" tooltip="PNHP Hom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8575"/>
            <a:ext cx="69342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0"/>
            <a:ext cx="8229600" cy="1143000"/>
          </a:xfrm>
        </p:spPr>
        <p:txBody>
          <a:bodyPr/>
          <a:lstStyle/>
          <a:p>
            <a:pPr eaLnBrk="1" hangingPunct="1"/>
            <a:r>
              <a:rPr lang="en-US" smtClean="0">
                <a:ea typeface="ＭＳ Ｐゴシック" pitchFamily="34" charset="-128"/>
              </a:rPr>
              <a:t>Thank You for Your Attention!</a:t>
            </a:r>
          </a:p>
        </p:txBody>
      </p:sp>
      <p:sp>
        <p:nvSpPr>
          <p:cNvPr id="59395" name="Rectangle 5"/>
          <p:cNvSpPr>
            <a:spLocks noGrp="1" noChangeArrowheads="1"/>
          </p:cNvSpPr>
          <p:nvPr>
            <p:ph type="body" idx="1"/>
          </p:nvPr>
        </p:nvSpPr>
        <p:spPr>
          <a:xfrm>
            <a:off x="660400" y="925513"/>
            <a:ext cx="4543425" cy="4525962"/>
          </a:xfrm>
        </p:spPr>
        <p:txBody>
          <a:bodyPr/>
          <a:lstStyle/>
          <a:p>
            <a:pPr marL="228600" indent="-228600" eaLnBrk="1" hangingPunct="1">
              <a:lnSpc>
                <a:spcPct val="90000"/>
              </a:lnSpc>
              <a:spcAft>
                <a:spcPts val="1800"/>
              </a:spcAft>
              <a:defRPr/>
            </a:pPr>
            <a:r>
              <a:rPr lang="en-US" sz="2400" dirty="0" smtClean="0">
                <a:latin typeface="Franklin Gothic Book" pitchFamily="34" charset="0"/>
                <a:ea typeface="ＭＳ Ｐゴシック" pitchFamily="34" charset="-128"/>
              </a:rPr>
              <a:t>Educate yourself and others (</a:t>
            </a:r>
            <a:r>
              <a:rPr lang="en-US" sz="2400" dirty="0" smtClean="0">
                <a:latin typeface="Franklin Gothic Book" pitchFamily="34" charset="0"/>
                <a:ea typeface="ＭＳ Ｐゴシック" pitchFamily="34" charset="-128"/>
                <a:hlinkClick r:id="rId2"/>
              </a:rPr>
              <a:t>www.pnhp.org</a:t>
            </a:r>
            <a:r>
              <a:rPr lang="en-US" sz="2400" dirty="0" smtClean="0">
                <a:latin typeface="Franklin Gothic Book" pitchFamily="34" charset="0"/>
                <a:ea typeface="ＭＳ Ｐゴシック" pitchFamily="34" charset="-128"/>
              </a:rPr>
              <a:t>)</a:t>
            </a:r>
          </a:p>
          <a:p>
            <a:pPr eaLnBrk="1" hangingPunct="1">
              <a:lnSpc>
                <a:spcPct val="90000"/>
              </a:lnSpc>
              <a:spcAft>
                <a:spcPts val="1800"/>
              </a:spcAft>
              <a:defRPr/>
            </a:pPr>
            <a:r>
              <a:rPr lang="en-US" sz="2400" dirty="0" smtClean="0">
                <a:latin typeface="Franklin Gothic Book" pitchFamily="34" charset="0"/>
                <a:ea typeface="ＭＳ Ｐゴシック" pitchFamily="34" charset="-128"/>
              </a:rPr>
              <a:t>Join </a:t>
            </a:r>
            <a:r>
              <a:rPr lang="en-US" sz="2400" dirty="0" err="1" smtClean="0">
                <a:latin typeface="Franklin Gothic Book" pitchFamily="34" charset="0"/>
                <a:ea typeface="ＭＳ Ｐゴシック" pitchFamily="34" charset="-128"/>
              </a:rPr>
              <a:t>HCAMn</a:t>
            </a:r>
            <a:r>
              <a:rPr lang="en-US" sz="2400" dirty="0" smtClean="0">
                <a:latin typeface="Franklin Gothic Book" pitchFamily="34" charset="0"/>
                <a:ea typeface="ＭＳ Ｐゴシック" pitchFamily="34" charset="-128"/>
              </a:rPr>
              <a:t> </a:t>
            </a:r>
            <a:r>
              <a:rPr lang="en-US" sz="2400" u="sng" dirty="0" smtClean="0">
                <a:latin typeface="Franklin Gothic Book" pitchFamily="34" charset="0"/>
                <a:ea typeface="ＭＳ Ｐゴシック" pitchFamily="34" charset="-128"/>
              </a:rPr>
              <a:t>www.hcamn.org</a:t>
            </a:r>
          </a:p>
          <a:p>
            <a:pPr marL="228600" indent="-228600" eaLnBrk="1" hangingPunct="1">
              <a:lnSpc>
                <a:spcPct val="90000"/>
              </a:lnSpc>
              <a:spcAft>
                <a:spcPts val="1800"/>
              </a:spcAft>
              <a:defRPr/>
            </a:pPr>
            <a:r>
              <a:rPr lang="en-US" sz="2400" dirty="0" smtClean="0">
                <a:latin typeface="Franklin Gothic Book" pitchFamily="34" charset="0"/>
                <a:ea typeface="ＭＳ Ｐゴシック" pitchFamily="34" charset="-128"/>
              </a:rPr>
              <a:t>Ask your legislator to coauthor the MHP</a:t>
            </a:r>
          </a:p>
          <a:p>
            <a:pPr marL="228600" indent="-228600" eaLnBrk="1" hangingPunct="1">
              <a:lnSpc>
                <a:spcPct val="90000"/>
              </a:lnSpc>
              <a:spcAft>
                <a:spcPts val="1800"/>
              </a:spcAft>
              <a:defRPr/>
            </a:pPr>
            <a:r>
              <a:rPr lang="en-US" sz="2400" dirty="0" smtClean="0">
                <a:latin typeface="Franklin Gothic Book" pitchFamily="34" charset="0"/>
                <a:ea typeface="ＭＳ Ｐゴシック" pitchFamily="34" charset="-128"/>
              </a:rPr>
              <a:t>Invite a PNHP speaker </a:t>
            </a:r>
          </a:p>
        </p:txBody>
      </p:sp>
      <p:pic>
        <p:nvPicPr>
          <p:cNvPr id="90115" name="Picture 10" descr="martin-luther-king2"/>
          <p:cNvPicPr>
            <a:picLocks noChangeAspect="1" noChangeArrowheads="1"/>
          </p:cNvPicPr>
          <p:nvPr/>
        </p:nvPicPr>
        <p:blipFill>
          <a:blip r:embed="rId3"/>
          <a:srcRect/>
          <a:stretch>
            <a:fillRect/>
          </a:stretch>
        </p:blipFill>
        <p:spPr bwMode="auto">
          <a:xfrm>
            <a:off x="5203825" y="1317625"/>
            <a:ext cx="2874963" cy="2484438"/>
          </a:xfrm>
          <a:prstGeom prst="rect">
            <a:avLst/>
          </a:prstGeom>
          <a:noFill/>
          <a:ln w="9525">
            <a:solidFill>
              <a:srgbClr val="003300"/>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56325" name="Text Box 13"/>
          <p:cNvSpPr txBox="1">
            <a:spLocks noChangeArrowheads="1"/>
          </p:cNvSpPr>
          <p:nvPr/>
        </p:nvSpPr>
        <p:spPr bwMode="auto">
          <a:xfrm>
            <a:off x="1008063" y="4251325"/>
            <a:ext cx="7127875" cy="1936750"/>
          </a:xfrm>
          <a:prstGeom prst="rect">
            <a:avLst/>
          </a:prstGeom>
          <a:solidFill>
            <a:srgbClr val="005148"/>
          </a:solidFill>
          <a:ln w="9525">
            <a:solidFill>
              <a:schemeClr val="tx1"/>
            </a:solidFill>
            <a:miter lim="800000"/>
            <a:headEnd/>
            <a:tailEnd/>
          </a:ln>
        </p:spPr>
        <p:txBody>
          <a:bodyPr lIns="274320" tIns="137160" rIns="274320" bIns="137160" anchor="ctr">
            <a:spAutoFit/>
          </a:bodyPr>
          <a:lstStyle>
            <a:lvl1pPr>
              <a:defRPr>
                <a:solidFill>
                  <a:schemeClr val="tx1"/>
                </a:solidFill>
                <a:latin typeface="Arial" charset="0"/>
                <a:ea typeface="ＭＳ Ｐゴシック" pitchFamily="34" charset="-128"/>
              </a:defRPr>
            </a:lvl1pPr>
            <a:lvl2pPr>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nSpc>
                <a:spcPct val="90000"/>
              </a:lnSpc>
            </a:pPr>
            <a:r>
              <a:rPr lang="ja-JP" altLang="en-US" sz="2800">
                <a:solidFill>
                  <a:srgbClr val="EBF1DD"/>
                </a:solidFill>
                <a:latin typeface="Franklin Gothic Book" pitchFamily="34" charset="0"/>
              </a:rPr>
              <a:t>“</a:t>
            </a:r>
            <a:r>
              <a:rPr lang="en-US" altLang="ja-JP" sz="2800">
                <a:solidFill>
                  <a:srgbClr val="EBF1DD"/>
                </a:solidFill>
                <a:latin typeface="Franklin Gothic Book" pitchFamily="34" charset="0"/>
              </a:rPr>
              <a:t>Of all the forms of inequality, </a:t>
            </a:r>
          </a:p>
          <a:p>
            <a:pPr>
              <a:lnSpc>
                <a:spcPct val="90000"/>
              </a:lnSpc>
            </a:pPr>
            <a:r>
              <a:rPr lang="en-US" sz="3200">
                <a:solidFill>
                  <a:srgbClr val="EBF1DD"/>
                </a:solidFill>
                <a:latin typeface="Franklin Gothic Medium" pitchFamily="34" charset="0"/>
              </a:rPr>
              <a:t>injustice in healthcare </a:t>
            </a:r>
            <a:r>
              <a:rPr lang="en-US" sz="2800">
                <a:solidFill>
                  <a:srgbClr val="EBF1DD"/>
                </a:solidFill>
                <a:latin typeface="Franklin Gothic Book" pitchFamily="34" charset="0"/>
              </a:rPr>
              <a:t>is </a:t>
            </a:r>
          </a:p>
          <a:p>
            <a:pPr>
              <a:lnSpc>
                <a:spcPct val="90000"/>
              </a:lnSpc>
              <a:spcAft>
                <a:spcPts val="600"/>
              </a:spcAft>
            </a:pPr>
            <a:r>
              <a:rPr lang="en-US" sz="2800">
                <a:solidFill>
                  <a:srgbClr val="EBF1DD"/>
                </a:solidFill>
                <a:latin typeface="Franklin Gothic Book" pitchFamily="34" charset="0"/>
              </a:rPr>
              <a:t>the most </a:t>
            </a:r>
            <a:r>
              <a:rPr lang="en-US" sz="3200">
                <a:solidFill>
                  <a:srgbClr val="EBF1DD"/>
                </a:solidFill>
                <a:latin typeface="Franklin Gothic Medium" pitchFamily="34" charset="0"/>
              </a:rPr>
              <a:t>shocking</a:t>
            </a:r>
            <a:r>
              <a:rPr lang="en-US" sz="3200">
                <a:solidFill>
                  <a:srgbClr val="EBF1DD"/>
                </a:solidFill>
                <a:latin typeface="Franklin Gothic Book" pitchFamily="34" charset="0"/>
              </a:rPr>
              <a:t> </a:t>
            </a:r>
            <a:r>
              <a:rPr lang="en-US" sz="2800">
                <a:solidFill>
                  <a:srgbClr val="EBF1DD"/>
                </a:solidFill>
                <a:latin typeface="Franklin Gothic Book" pitchFamily="34" charset="0"/>
              </a:rPr>
              <a:t>and </a:t>
            </a:r>
            <a:r>
              <a:rPr lang="en-US" sz="3200">
                <a:solidFill>
                  <a:srgbClr val="EBF1DD"/>
                </a:solidFill>
                <a:latin typeface="Franklin Gothic Medium" pitchFamily="34" charset="0"/>
              </a:rPr>
              <a:t>inhumane</a:t>
            </a:r>
            <a:r>
              <a:rPr lang="en-US" sz="2800">
                <a:solidFill>
                  <a:srgbClr val="EBF1DD"/>
                </a:solidFill>
                <a:latin typeface="Franklin Gothic Book" pitchFamily="34" charset="0"/>
              </a:rPr>
              <a:t>.</a:t>
            </a:r>
            <a:r>
              <a:rPr lang="ja-JP" altLang="en-US" sz="2800">
                <a:solidFill>
                  <a:srgbClr val="EBF1DD"/>
                </a:solidFill>
                <a:latin typeface="Franklin Gothic Book" pitchFamily="34" charset="0"/>
              </a:rPr>
              <a:t>”</a:t>
            </a:r>
            <a:r>
              <a:rPr lang="en-US" altLang="ja-JP" sz="2800">
                <a:solidFill>
                  <a:srgbClr val="EBF1DD"/>
                </a:solidFill>
                <a:latin typeface="Franklin Gothic Book" pitchFamily="34" charset="0"/>
              </a:rPr>
              <a:t> </a:t>
            </a:r>
          </a:p>
          <a:p>
            <a:pPr lvl="1" algn="r"/>
            <a:r>
              <a:rPr lang="en-US" sz="2000">
                <a:solidFill>
                  <a:srgbClr val="EBF1DD"/>
                </a:solidFill>
                <a:latin typeface="Franklin Gothic Book" pitchFamily="34" charset="0"/>
              </a:rPr>
              <a:t>Dr. Martin Luther King, Jr.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fade">
                                      <p:cBhvr>
                                        <p:cTn id="7" dur="500"/>
                                        <p:tgtEl>
                                          <p:spTgt spid="901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325"/>
                                        </p:tgtEl>
                                        <p:attrNameLst>
                                          <p:attrName>style.visibility</p:attrName>
                                        </p:attrNameLst>
                                      </p:cBhvr>
                                      <p:to>
                                        <p:strVal val="visible"/>
                                      </p:to>
                                    </p:set>
                                    <p:animEffect transition="in" filter="fade">
                                      <p:cBhvr>
                                        <p:cTn id="10" dur="500"/>
                                        <p:tgtEl>
                                          <p:spTgt spid="56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66700" y="-584546"/>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rcRect/>
          <a:stretch>
            <a:fillRect/>
          </a:stretch>
        </p:blipFill>
        <p:spPr bwMode="auto">
          <a:xfrm>
            <a:off x="5421313" y="4260850"/>
            <a:ext cx="2874962" cy="1876425"/>
          </a:xfrm>
          <a:prstGeom prst="rect">
            <a:avLst/>
          </a:prstGeom>
          <a:noFill/>
          <a:ln w="9525">
            <a:solidFill>
              <a:srgbClr val="000000"/>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srcRect t="1460" b="275"/>
          <a:stretch>
            <a:fillRect/>
          </a:stretch>
        </p:blipFill>
        <p:spPr bwMode="auto">
          <a:xfrm>
            <a:off x="825500" y="4237038"/>
            <a:ext cx="2660650" cy="2089150"/>
          </a:xfrm>
          <a:prstGeom prst="rect">
            <a:avLst/>
          </a:prstGeom>
          <a:noFill/>
          <a:ln w="9525">
            <a:solidFill>
              <a:srgbClr val="000000"/>
            </a:solidFill>
            <a:miter lim="800000"/>
            <a:headEnd/>
            <a:tailEnd/>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13317" name="Title 5"/>
          <p:cNvSpPr>
            <a:spLocks noGrp="1"/>
          </p:cNvSpPr>
          <p:nvPr>
            <p:ph type="title"/>
          </p:nvPr>
        </p:nvSpPr>
        <p:spPr/>
        <p:txBody>
          <a:bodyPr/>
          <a:lstStyle/>
          <a:p>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Ins="38100"/>
          <a:lstStyle/>
          <a:p>
            <a:pPr eaLnBrk="1" hangingPunct="1"/>
            <a:r>
              <a:rPr lang="en-US" smtClean="0">
                <a:ea typeface="ＭＳ Ｐゴシック" pitchFamily="34" charset="-128"/>
              </a:rPr>
              <a:t>Where Are We Now?</a:t>
            </a:r>
          </a:p>
        </p:txBody>
      </p:sp>
      <p:sp>
        <p:nvSpPr>
          <p:cNvPr id="2" name="Isosceles Triangle 1"/>
          <p:cNvSpPr/>
          <p:nvPr/>
        </p:nvSpPr>
        <p:spPr>
          <a:xfrm>
            <a:off x="2514600" y="1905000"/>
            <a:ext cx="4114800" cy="3566371"/>
          </a:xfrm>
          <a:prstGeom prst="triangle">
            <a:avLst/>
          </a:prstGeom>
          <a:solidFill>
            <a:schemeClr val="accent1">
              <a:lumMod val="50000"/>
            </a:schemeClr>
          </a:solidFill>
          <a:ln>
            <a:solidFill>
              <a:schemeClr val="tx1"/>
            </a:solidFill>
          </a:ln>
        </p:spPr>
        <p:style>
          <a:lnRef idx="0">
            <a:schemeClr val="dk1"/>
          </a:lnRef>
          <a:fillRef idx="3">
            <a:schemeClr val="dk1"/>
          </a:fillRef>
          <a:effectRef idx="3">
            <a:schemeClr val="dk1"/>
          </a:effectRef>
          <a:fontRef idx="minor">
            <a:schemeClr val="lt1"/>
          </a:fontRef>
        </p:style>
        <p:txBody>
          <a:bodyPr anchor="ctr"/>
          <a:lstStyle/>
          <a:p>
            <a:pPr algn="ctr">
              <a:defRPr/>
            </a:pPr>
            <a:endParaRPr lang="en-US" sz="2800" dirty="0">
              <a:latin typeface="Franklin Gothic Book"/>
              <a:cs typeface="Franklin Gothic Book"/>
            </a:endParaRPr>
          </a:p>
        </p:txBody>
      </p:sp>
      <p:sp>
        <p:nvSpPr>
          <p:cNvPr id="14342" name="TextBox 2"/>
          <p:cNvSpPr txBox="1">
            <a:spLocks noChangeArrowheads="1"/>
          </p:cNvSpPr>
          <p:nvPr/>
        </p:nvSpPr>
        <p:spPr bwMode="auto">
          <a:xfrm>
            <a:off x="2590800" y="3043238"/>
            <a:ext cx="39624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lnSpc>
                <a:spcPct val="90000"/>
              </a:lnSpc>
            </a:pPr>
            <a:r>
              <a:rPr lang="en-US" sz="3200">
                <a:solidFill>
                  <a:srgbClr val="EBF1DD"/>
                </a:solidFill>
                <a:latin typeface="Franklin Gothic Medium" pitchFamily="34" charset="0"/>
              </a:rPr>
              <a:t>US has</a:t>
            </a:r>
          </a:p>
          <a:p>
            <a:pPr algn="ctr">
              <a:lnSpc>
                <a:spcPct val="90000"/>
              </a:lnSpc>
            </a:pPr>
            <a:r>
              <a:rPr lang="en-US" sz="3200">
                <a:solidFill>
                  <a:srgbClr val="EBF1DD"/>
                </a:solidFill>
                <a:latin typeface="Franklin Gothic Medium" pitchFamily="34" charset="0"/>
              </a:rPr>
              <a:t>major </a:t>
            </a:r>
          </a:p>
          <a:p>
            <a:pPr algn="ctr">
              <a:lnSpc>
                <a:spcPct val="90000"/>
              </a:lnSpc>
            </a:pPr>
            <a:r>
              <a:rPr lang="en-US" sz="3200">
                <a:solidFill>
                  <a:srgbClr val="EBF1DD"/>
                </a:solidFill>
                <a:latin typeface="Franklin Gothic Medium" pitchFamily="34" charset="0"/>
              </a:rPr>
              <a:t>problems </a:t>
            </a:r>
          </a:p>
          <a:p>
            <a:pPr algn="ctr">
              <a:lnSpc>
                <a:spcPct val="90000"/>
              </a:lnSpc>
            </a:pPr>
            <a:r>
              <a:rPr lang="en-US" sz="3200">
                <a:solidFill>
                  <a:srgbClr val="EBF1DD"/>
                </a:solidFill>
                <a:latin typeface="Franklin Gothic Medium" pitchFamily="34" charset="0"/>
              </a:rPr>
              <a:t>in all three areas</a:t>
            </a:r>
          </a:p>
        </p:txBody>
      </p:sp>
      <p:sp>
        <p:nvSpPr>
          <p:cNvPr id="14343" name="TextBox 4"/>
          <p:cNvSpPr txBox="1">
            <a:spLocks noChangeArrowheads="1"/>
          </p:cNvSpPr>
          <p:nvPr/>
        </p:nvSpPr>
        <p:spPr bwMode="auto">
          <a:xfrm>
            <a:off x="3789363" y="1295400"/>
            <a:ext cx="1565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en-US" sz="3600">
                <a:latin typeface="Franklin Gothic Book" pitchFamily="34" charset="0"/>
              </a:rPr>
              <a:t>Access</a:t>
            </a:r>
          </a:p>
        </p:txBody>
      </p:sp>
      <p:sp>
        <p:nvSpPr>
          <p:cNvPr id="14344" name="TextBox 12"/>
          <p:cNvSpPr txBox="1">
            <a:spLocks noChangeArrowheads="1"/>
          </p:cNvSpPr>
          <p:nvPr/>
        </p:nvSpPr>
        <p:spPr bwMode="auto">
          <a:xfrm>
            <a:off x="1447800" y="5105400"/>
            <a:ext cx="1047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3600">
                <a:latin typeface="Franklin Gothic Book" pitchFamily="34" charset="0"/>
              </a:rPr>
              <a:t>Cost</a:t>
            </a:r>
          </a:p>
        </p:txBody>
      </p:sp>
      <p:sp>
        <p:nvSpPr>
          <p:cNvPr id="14345" name="TextBox 13"/>
          <p:cNvSpPr txBox="1">
            <a:spLocks noChangeArrowheads="1"/>
          </p:cNvSpPr>
          <p:nvPr/>
        </p:nvSpPr>
        <p:spPr bwMode="auto">
          <a:xfrm>
            <a:off x="6629400" y="5105400"/>
            <a:ext cx="1531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3600">
                <a:latin typeface="Franklin Gothic Book" pitchFamily="34" charset="0"/>
              </a:rPr>
              <a:t>Quality</a:t>
            </a:r>
          </a:p>
        </p:txBody>
      </p:sp>
      <p:sp>
        <p:nvSpPr>
          <p:cNvPr id="7" name="Oval 6"/>
          <p:cNvSpPr>
            <a:spLocks noChangeArrowheads="1"/>
          </p:cNvSpPr>
          <p:nvPr/>
        </p:nvSpPr>
        <p:spPr bwMode="auto">
          <a:xfrm>
            <a:off x="3543300" y="1295400"/>
            <a:ext cx="2057400" cy="685800"/>
          </a:xfrm>
          <a:prstGeom prst="ellipse">
            <a:avLst/>
          </a:prstGeom>
          <a:noFill/>
          <a:ln w="76200">
            <a:solidFill>
              <a:srgbClr val="800000"/>
            </a:solidFill>
            <a:round/>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chemeClr val="lt1"/>
              </a:solidFill>
              <a:latin typeface="+mn-lt"/>
              <a:ea typeface="+mn-ea"/>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65200" y="1463675"/>
            <a:ext cx="7593013" cy="3868738"/>
          </a:xfrm>
          <a:prstGeom prst="rect">
            <a:avLst/>
          </a:prstGeom>
          <a:solidFill>
            <a:schemeClr val="bg1"/>
          </a:solidFill>
          <a:ln w="9525" cmpd="sng">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363" name="Title 4"/>
          <p:cNvSpPr>
            <a:spLocks noGrp="1"/>
          </p:cNvSpPr>
          <p:nvPr>
            <p:ph type="title"/>
          </p:nvPr>
        </p:nvSpPr>
        <p:spPr>
          <a:xfrm>
            <a:off x="0" y="171450"/>
            <a:ext cx="9144000" cy="1143000"/>
          </a:xfrm>
        </p:spPr>
        <p:txBody>
          <a:bodyPr/>
          <a:lstStyle/>
          <a:p>
            <a:r>
              <a:rPr lang="en-US" sz="3600" smtClean="0">
                <a:ea typeface="ＭＳ Ｐゴシック" pitchFamily="34" charset="-128"/>
              </a:rPr>
              <a:t>Number of Uninsured Americans</a:t>
            </a:r>
            <a:br>
              <a:rPr lang="en-US" sz="3600" smtClean="0">
                <a:ea typeface="ＭＳ Ｐゴシック" pitchFamily="34" charset="-128"/>
              </a:rPr>
            </a:br>
            <a:r>
              <a:rPr lang="en-US" sz="3600" smtClean="0">
                <a:ea typeface="ＭＳ Ｐゴシック" pitchFamily="34" charset="-128"/>
              </a:rPr>
              <a:t>1976-2011</a:t>
            </a:r>
          </a:p>
        </p:txBody>
      </p:sp>
      <p:graphicFrame>
        <p:nvGraphicFramePr>
          <p:cNvPr id="6" name="Table 5"/>
          <p:cNvGraphicFramePr>
            <a:graphicFrameLocks noGrp="1"/>
          </p:cNvGraphicFramePr>
          <p:nvPr/>
        </p:nvGraphicFramePr>
        <p:xfrm>
          <a:off x="117475" y="1309688"/>
          <a:ext cx="673100" cy="4316410"/>
        </p:xfrm>
        <a:graphic>
          <a:graphicData uri="http://schemas.openxmlformats.org/drawingml/2006/table">
            <a:tbl>
              <a:tblPr>
                <a:tableStyleId>{2D5ABB26-0587-4C30-8999-92F81FD0307C}</a:tableStyleId>
              </a:tblPr>
              <a:tblGrid>
                <a:gridCol w="673100"/>
              </a:tblGrid>
              <a:tr h="616630">
                <a:tc>
                  <a:txBody>
                    <a:bodyPr/>
                    <a:lstStyle/>
                    <a:p>
                      <a:pPr algn="r"/>
                      <a:r>
                        <a:rPr lang="en-US" sz="2000" dirty="0" smtClean="0">
                          <a:latin typeface="Franklin Gothic Book"/>
                          <a:cs typeface="Franklin Gothic Book"/>
                        </a:rPr>
                        <a:t>50</a:t>
                      </a:r>
                      <a:endParaRPr lang="en-US" sz="2000" dirty="0">
                        <a:latin typeface="Franklin Gothic Book"/>
                        <a:cs typeface="Franklin Gothic Book"/>
                      </a:endParaRPr>
                    </a:p>
                  </a:txBody>
                  <a:tcPr marL="91454" marR="91454" marT="45723" marB="45723" anchor="ctr"/>
                </a:tc>
              </a:tr>
              <a:tr h="616630">
                <a:tc>
                  <a:txBody>
                    <a:bodyPr/>
                    <a:lstStyle/>
                    <a:p>
                      <a:pPr algn="r"/>
                      <a:r>
                        <a:rPr lang="en-US" sz="2000" dirty="0" smtClean="0">
                          <a:latin typeface="Franklin Gothic Book"/>
                          <a:cs typeface="Franklin Gothic Book"/>
                        </a:rPr>
                        <a:t>45</a:t>
                      </a:r>
                      <a:endParaRPr lang="en-US" sz="2000" dirty="0">
                        <a:latin typeface="Franklin Gothic Book"/>
                        <a:cs typeface="Franklin Gothic Book"/>
                      </a:endParaRPr>
                    </a:p>
                  </a:txBody>
                  <a:tcPr marL="91454" marR="91454" marT="45723" marB="45723" anchor="ctr"/>
                </a:tc>
              </a:tr>
              <a:tr h="616630">
                <a:tc>
                  <a:txBody>
                    <a:bodyPr/>
                    <a:lstStyle/>
                    <a:p>
                      <a:pPr algn="r"/>
                      <a:r>
                        <a:rPr lang="en-US" sz="2000" dirty="0" smtClean="0">
                          <a:latin typeface="Franklin Gothic Book"/>
                          <a:cs typeface="Franklin Gothic Book"/>
                        </a:rPr>
                        <a:t>40</a:t>
                      </a:r>
                      <a:endParaRPr lang="en-US" sz="2000" dirty="0">
                        <a:latin typeface="Franklin Gothic Book"/>
                        <a:cs typeface="Franklin Gothic Book"/>
                      </a:endParaRPr>
                    </a:p>
                  </a:txBody>
                  <a:tcPr marL="91454" marR="91454" marT="45723" marB="45723" anchor="ctr"/>
                </a:tc>
              </a:tr>
              <a:tr h="616630">
                <a:tc>
                  <a:txBody>
                    <a:bodyPr/>
                    <a:lstStyle/>
                    <a:p>
                      <a:pPr algn="r"/>
                      <a:r>
                        <a:rPr lang="en-US" sz="2000" dirty="0" smtClean="0">
                          <a:latin typeface="Franklin Gothic Book"/>
                          <a:cs typeface="Franklin Gothic Book"/>
                        </a:rPr>
                        <a:t>35</a:t>
                      </a:r>
                      <a:endParaRPr lang="en-US" sz="2000" dirty="0">
                        <a:latin typeface="Franklin Gothic Book"/>
                        <a:cs typeface="Franklin Gothic Book"/>
                      </a:endParaRPr>
                    </a:p>
                  </a:txBody>
                  <a:tcPr marL="91454" marR="91454" marT="45723" marB="45723" anchor="ctr"/>
                </a:tc>
              </a:tr>
              <a:tr h="616630">
                <a:tc>
                  <a:txBody>
                    <a:bodyPr/>
                    <a:lstStyle/>
                    <a:p>
                      <a:pPr algn="r"/>
                      <a:r>
                        <a:rPr lang="en-US" sz="2000" dirty="0" smtClean="0">
                          <a:latin typeface="Franklin Gothic Book"/>
                          <a:cs typeface="Franklin Gothic Book"/>
                        </a:rPr>
                        <a:t>30</a:t>
                      </a:r>
                      <a:endParaRPr lang="en-US" sz="2000" dirty="0">
                        <a:latin typeface="Franklin Gothic Book"/>
                        <a:cs typeface="Franklin Gothic Book"/>
                      </a:endParaRPr>
                    </a:p>
                  </a:txBody>
                  <a:tcPr marL="91454" marR="91454" marT="45723" marB="45723" anchor="ctr"/>
                </a:tc>
              </a:tr>
              <a:tr h="616630">
                <a:tc>
                  <a:txBody>
                    <a:bodyPr/>
                    <a:lstStyle/>
                    <a:p>
                      <a:pPr algn="r"/>
                      <a:r>
                        <a:rPr lang="en-US" sz="2000" dirty="0" smtClean="0">
                          <a:latin typeface="Franklin Gothic Book"/>
                          <a:cs typeface="Franklin Gothic Book"/>
                        </a:rPr>
                        <a:t>25</a:t>
                      </a:r>
                      <a:endParaRPr lang="en-US" sz="2000" dirty="0">
                        <a:latin typeface="Franklin Gothic Book"/>
                        <a:cs typeface="Franklin Gothic Book"/>
                      </a:endParaRPr>
                    </a:p>
                  </a:txBody>
                  <a:tcPr marL="91454" marR="91454" marT="45723" marB="45723" anchor="ctr"/>
                </a:tc>
              </a:tr>
              <a:tr h="616630">
                <a:tc>
                  <a:txBody>
                    <a:bodyPr/>
                    <a:lstStyle/>
                    <a:p>
                      <a:pPr algn="r"/>
                      <a:r>
                        <a:rPr lang="en-US" sz="2000" dirty="0" smtClean="0">
                          <a:latin typeface="Franklin Gothic Book"/>
                          <a:cs typeface="Franklin Gothic Book"/>
                        </a:rPr>
                        <a:t>20</a:t>
                      </a:r>
                      <a:endParaRPr lang="en-US" sz="2000" dirty="0">
                        <a:latin typeface="Franklin Gothic Book"/>
                        <a:cs typeface="Franklin Gothic Book"/>
                      </a:endParaRPr>
                    </a:p>
                  </a:txBody>
                  <a:tcPr marL="91454" marR="91454" marT="45723" marB="45723" anchor="ctr"/>
                </a:tc>
              </a:tr>
            </a:tbl>
          </a:graphicData>
        </a:graphic>
      </p:graphicFrame>
      <p:sp>
        <p:nvSpPr>
          <p:cNvPr id="15372" name="TextBox 7"/>
          <p:cNvSpPr txBox="1">
            <a:spLocks noChangeArrowheads="1"/>
          </p:cNvSpPr>
          <p:nvPr/>
        </p:nvSpPr>
        <p:spPr bwMode="auto">
          <a:xfrm rot="-5400000">
            <a:off x="-1572419" y="3218657"/>
            <a:ext cx="3544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sz="2000">
                <a:latin typeface="Franklin Gothic Book" pitchFamily="34" charset="0"/>
              </a:rPr>
              <a:t>Millions of Uninsured American</a:t>
            </a:r>
          </a:p>
        </p:txBody>
      </p:sp>
      <p:graphicFrame>
        <p:nvGraphicFramePr>
          <p:cNvPr id="9" name="Table 8"/>
          <p:cNvGraphicFramePr>
            <a:graphicFrameLocks noGrp="1"/>
          </p:cNvGraphicFramePr>
          <p:nvPr/>
        </p:nvGraphicFramePr>
        <p:xfrm>
          <a:off x="153988" y="5405438"/>
          <a:ext cx="8872535" cy="396875"/>
        </p:xfrm>
        <a:graphic>
          <a:graphicData uri="http://schemas.openxmlformats.org/drawingml/2006/table">
            <a:tbl>
              <a:tblPr firstRow="1" bandRow="1">
                <a:tableStyleId>{2D5ABB26-0587-4C30-8999-92F81FD0307C}</a:tableStyleId>
              </a:tblPr>
              <a:tblGrid>
                <a:gridCol w="1152040"/>
                <a:gridCol w="1152040"/>
                <a:gridCol w="1152040"/>
                <a:gridCol w="1152040"/>
                <a:gridCol w="1152040"/>
                <a:gridCol w="1152040"/>
                <a:gridCol w="1152040"/>
                <a:gridCol w="808255"/>
              </a:tblGrid>
              <a:tr h="396875">
                <a:tc>
                  <a:txBody>
                    <a:bodyPr/>
                    <a:lstStyle/>
                    <a:p>
                      <a:pPr algn="r"/>
                      <a:r>
                        <a:rPr lang="en-US" sz="2000" dirty="0" smtClean="0">
                          <a:solidFill>
                            <a:schemeClr val="tx1"/>
                          </a:solidFill>
                          <a:latin typeface="Franklin Gothic Book"/>
                          <a:cs typeface="Franklin Gothic Book"/>
                        </a:rPr>
                        <a:t>1976</a:t>
                      </a:r>
                      <a:endParaRPr lang="en-US" sz="2000" dirty="0">
                        <a:solidFill>
                          <a:schemeClr val="tx1"/>
                        </a:solidFill>
                        <a:latin typeface="Franklin Gothic Book"/>
                        <a:cs typeface="Franklin Gothic Book"/>
                      </a:endParaRPr>
                    </a:p>
                  </a:txBody>
                  <a:tcPr marL="91432" marR="91432" marT="45793" marB="45793"/>
                </a:tc>
                <a:tc>
                  <a:txBody>
                    <a:bodyPr/>
                    <a:lstStyle/>
                    <a:p>
                      <a:pPr algn="ctr"/>
                      <a:r>
                        <a:rPr lang="en-US" sz="2000" dirty="0" smtClean="0">
                          <a:latin typeface="Franklin Gothic Book"/>
                          <a:cs typeface="Franklin Gothic Book"/>
                        </a:rPr>
                        <a:t>1980</a:t>
                      </a:r>
                      <a:endParaRPr lang="en-US" sz="2000" dirty="0">
                        <a:solidFill>
                          <a:schemeClr val="tx1"/>
                        </a:solidFill>
                        <a:latin typeface="Franklin Gothic Book"/>
                        <a:cs typeface="Franklin Gothic Book"/>
                      </a:endParaRPr>
                    </a:p>
                  </a:txBody>
                  <a:tcPr marL="91432" marR="91432" marT="45793" marB="45793"/>
                </a:tc>
                <a:tc>
                  <a:txBody>
                    <a:bodyPr/>
                    <a:lstStyle/>
                    <a:p>
                      <a:pPr algn="ctr"/>
                      <a:r>
                        <a:rPr lang="en-US" sz="2000" dirty="0" smtClean="0">
                          <a:latin typeface="Franklin Gothic Book"/>
                          <a:cs typeface="Franklin Gothic Book"/>
                        </a:rPr>
                        <a:t>1985</a:t>
                      </a:r>
                      <a:endParaRPr lang="en-US" sz="2000" dirty="0">
                        <a:solidFill>
                          <a:schemeClr val="tx1"/>
                        </a:solidFill>
                        <a:latin typeface="Franklin Gothic Book"/>
                        <a:cs typeface="Franklin Gothic Book"/>
                      </a:endParaRPr>
                    </a:p>
                  </a:txBody>
                  <a:tcPr marL="91432" marR="91432" marT="45793" marB="45793"/>
                </a:tc>
                <a:tc>
                  <a:txBody>
                    <a:bodyPr/>
                    <a:lstStyle/>
                    <a:p>
                      <a:pPr algn="ctr"/>
                      <a:r>
                        <a:rPr lang="en-US" sz="2000" dirty="0" smtClean="0">
                          <a:latin typeface="Franklin Gothic Book"/>
                          <a:cs typeface="Franklin Gothic Book"/>
                        </a:rPr>
                        <a:t>1990</a:t>
                      </a:r>
                      <a:endParaRPr lang="en-US" sz="2000" dirty="0">
                        <a:solidFill>
                          <a:schemeClr val="tx1"/>
                        </a:solidFill>
                        <a:latin typeface="Franklin Gothic Book"/>
                        <a:cs typeface="Franklin Gothic Book"/>
                      </a:endParaRPr>
                    </a:p>
                  </a:txBody>
                  <a:tcPr marL="91432" marR="91432" marT="45793" marB="45793"/>
                </a:tc>
                <a:tc>
                  <a:txBody>
                    <a:bodyPr/>
                    <a:lstStyle/>
                    <a:p>
                      <a:pPr algn="ctr"/>
                      <a:r>
                        <a:rPr lang="en-US" sz="2000" dirty="0" smtClean="0">
                          <a:latin typeface="Franklin Gothic Book"/>
                          <a:cs typeface="Franklin Gothic Book"/>
                        </a:rPr>
                        <a:t>1995</a:t>
                      </a:r>
                      <a:endParaRPr lang="en-US" sz="2000" dirty="0">
                        <a:solidFill>
                          <a:schemeClr val="tx1"/>
                        </a:solidFill>
                        <a:latin typeface="Franklin Gothic Book"/>
                        <a:cs typeface="Franklin Gothic Book"/>
                      </a:endParaRPr>
                    </a:p>
                  </a:txBody>
                  <a:tcPr marL="91432" marR="91432" marT="45793" marB="45793"/>
                </a:tc>
                <a:tc>
                  <a:txBody>
                    <a:bodyPr/>
                    <a:lstStyle/>
                    <a:p>
                      <a:pPr algn="ctr"/>
                      <a:r>
                        <a:rPr lang="en-US" sz="2000" dirty="0" smtClean="0">
                          <a:latin typeface="Franklin Gothic Book"/>
                          <a:cs typeface="Franklin Gothic Book"/>
                        </a:rPr>
                        <a:t>2000</a:t>
                      </a:r>
                      <a:endParaRPr lang="en-US" sz="2000" dirty="0">
                        <a:solidFill>
                          <a:schemeClr val="tx1"/>
                        </a:solidFill>
                        <a:latin typeface="Franklin Gothic Book"/>
                        <a:cs typeface="Franklin Gothic Book"/>
                      </a:endParaRPr>
                    </a:p>
                  </a:txBody>
                  <a:tcPr marL="91432" marR="91432" marT="45793" marB="45793"/>
                </a:tc>
                <a:tc>
                  <a:txBody>
                    <a:bodyPr/>
                    <a:lstStyle/>
                    <a:p>
                      <a:pPr algn="ctr"/>
                      <a:r>
                        <a:rPr lang="en-US" sz="2000" dirty="0" smtClean="0">
                          <a:latin typeface="Franklin Gothic Book"/>
                          <a:cs typeface="Franklin Gothic Book"/>
                        </a:rPr>
                        <a:t>2005</a:t>
                      </a:r>
                      <a:endParaRPr lang="en-US" sz="2000" dirty="0">
                        <a:solidFill>
                          <a:schemeClr val="tx1"/>
                        </a:solidFill>
                        <a:latin typeface="Franklin Gothic Book"/>
                        <a:cs typeface="Franklin Gothic Book"/>
                      </a:endParaRPr>
                    </a:p>
                  </a:txBody>
                  <a:tcPr marL="91432" marR="91432" marT="45793" marB="45793"/>
                </a:tc>
                <a:tc>
                  <a:txBody>
                    <a:bodyPr/>
                    <a:lstStyle/>
                    <a:p>
                      <a:pPr algn="ctr"/>
                      <a:r>
                        <a:rPr lang="en-US" sz="2000" dirty="0" smtClean="0">
                          <a:solidFill>
                            <a:schemeClr val="tx1"/>
                          </a:solidFill>
                          <a:latin typeface="Franklin Gothic Book"/>
                          <a:cs typeface="Franklin Gothic Book"/>
                        </a:rPr>
                        <a:t>2011</a:t>
                      </a:r>
                      <a:endParaRPr lang="en-US" sz="2000" dirty="0">
                        <a:solidFill>
                          <a:schemeClr val="tx1"/>
                        </a:solidFill>
                        <a:latin typeface="Franklin Gothic Book"/>
                        <a:cs typeface="Franklin Gothic Book"/>
                      </a:endParaRPr>
                    </a:p>
                  </a:txBody>
                  <a:tcPr marL="91432" marR="91432" marT="45793" marB="45793"/>
                </a:tc>
              </a:tr>
            </a:tbl>
          </a:graphicData>
        </a:graphic>
      </p:graphicFrame>
      <p:graphicFrame>
        <p:nvGraphicFramePr>
          <p:cNvPr id="13" name="Table 12"/>
          <p:cNvGraphicFramePr>
            <a:graphicFrameLocks noGrp="1"/>
          </p:cNvGraphicFramePr>
          <p:nvPr/>
        </p:nvGraphicFramePr>
        <p:xfrm>
          <a:off x="973138" y="1624013"/>
          <a:ext cx="7593012" cy="3694110"/>
        </p:xfrm>
        <a:graphic>
          <a:graphicData uri="http://schemas.openxmlformats.org/drawingml/2006/table">
            <a:tbl>
              <a:tblPr firstRow="1" bandRow="1">
                <a:tableStyleId>{5940675A-B579-460E-94D1-54222C63F5DA}</a:tableStyleId>
              </a:tblPr>
              <a:tblGrid>
                <a:gridCol w="7593012"/>
              </a:tblGrid>
              <a:tr h="615685">
                <a:tc>
                  <a:txBody>
                    <a:bodyPr/>
                    <a:lstStyle/>
                    <a:p>
                      <a:endParaRPr lang="en-US" sz="1800" dirty="0"/>
                    </a:p>
                  </a:txBody>
                  <a:tcPr marL="91438" marR="91438" marT="45719" marB="45719">
                    <a:lnL w="12700" cmpd="sng">
                      <a:noFill/>
                    </a:lnL>
                    <a:lnR w="12700" cmpd="sng">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615685">
                <a:tc>
                  <a:txBody>
                    <a:bodyPr/>
                    <a:lstStyle/>
                    <a:p>
                      <a:endParaRPr lang="en-US" sz="1800" dirty="0"/>
                    </a:p>
                  </a:txBody>
                  <a:tcPr marL="91438" marR="91438" marT="45719" marB="45719">
                    <a:lnL w="12700" cmpd="sng">
                      <a:noFill/>
                    </a:lnL>
                    <a:lnR w="12700" cmpd="sng">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615685">
                <a:tc>
                  <a:txBody>
                    <a:bodyPr/>
                    <a:lstStyle/>
                    <a:p>
                      <a:endParaRPr lang="en-US" sz="1800" dirty="0"/>
                    </a:p>
                  </a:txBody>
                  <a:tcPr marL="91438" marR="91438" marT="45719" marB="45719">
                    <a:lnL w="12700" cmpd="sng">
                      <a:noFill/>
                    </a:lnL>
                    <a:lnR w="12700" cmpd="sng">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615685">
                <a:tc>
                  <a:txBody>
                    <a:bodyPr/>
                    <a:lstStyle/>
                    <a:p>
                      <a:endParaRPr lang="en-US" sz="1800" dirty="0"/>
                    </a:p>
                  </a:txBody>
                  <a:tcPr marL="91438" marR="91438" marT="45719" marB="45719">
                    <a:lnL w="12700" cmpd="sng">
                      <a:noFill/>
                    </a:lnL>
                    <a:lnR w="12700" cmpd="sng">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615685">
                <a:tc>
                  <a:txBody>
                    <a:bodyPr/>
                    <a:lstStyle/>
                    <a:p>
                      <a:endParaRPr lang="en-US" sz="1800" dirty="0"/>
                    </a:p>
                  </a:txBody>
                  <a:tcPr marL="91438" marR="91438" marT="45719" marB="45719">
                    <a:lnL w="12700" cmpd="sng">
                      <a:noFill/>
                    </a:lnL>
                    <a:lnR w="12700" cmpd="sng">
                      <a:noFill/>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r>
              <a:tr h="615685">
                <a:tc>
                  <a:txBody>
                    <a:bodyPr/>
                    <a:lstStyle/>
                    <a:p>
                      <a:endParaRPr lang="en-US" sz="1800" dirty="0"/>
                    </a:p>
                  </a:txBody>
                  <a:tcPr marL="91438" marR="91438" marT="45719" marB="45719">
                    <a:lnL w="12700" cmpd="sng">
                      <a:noFill/>
                    </a:lnL>
                    <a:lnR w="12700" cmpd="sng">
                      <a:noFill/>
                    </a:lnR>
                    <a:lnT w="9525"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12" name="Freeform 11"/>
          <p:cNvSpPr>
            <a:spLocks/>
          </p:cNvSpPr>
          <p:nvPr/>
        </p:nvSpPr>
        <p:spPr bwMode="auto">
          <a:xfrm>
            <a:off x="962025" y="1592263"/>
            <a:ext cx="7591425" cy="3740150"/>
          </a:xfrm>
          <a:custGeom>
            <a:avLst/>
            <a:gdLst>
              <a:gd name="T0" fmla="*/ 7590827 w 7601117"/>
              <a:gd name="T1" fmla="*/ 160652 h 3740229"/>
              <a:gd name="T2" fmla="*/ 7590929 w 7601117"/>
              <a:gd name="T3" fmla="*/ 3740150 h 3740229"/>
              <a:gd name="T4" fmla="*/ 0 w 7601117"/>
              <a:gd name="T5" fmla="*/ 3740150 h 3740229"/>
              <a:gd name="T6" fmla="*/ 0 w 7601117"/>
              <a:gd name="T7" fmla="*/ 3602729 h 3740229"/>
              <a:gd name="T8" fmla="*/ 55364 w 7601117"/>
              <a:gd name="T9" fmla="*/ 3570767 h 3740229"/>
              <a:gd name="T10" fmla="*/ 226989 w 7601117"/>
              <a:gd name="T11" fmla="*/ 3496636 h 3740229"/>
              <a:gd name="T12" fmla="*/ 501487 w 7601117"/>
              <a:gd name="T13" fmla="*/ 3427984 h 3740229"/>
              <a:gd name="T14" fmla="*/ 792025 w 7601117"/>
              <a:gd name="T15" fmla="*/ 3417356 h 3740229"/>
              <a:gd name="T16" fmla="*/ 897296 w 7601117"/>
              <a:gd name="T17" fmla="*/ 3412069 h 3740229"/>
              <a:gd name="T18" fmla="*/ 1113011 w 7601117"/>
              <a:gd name="T19" fmla="*/ 3084277 h 3740229"/>
              <a:gd name="T20" fmla="*/ 1556942 w 7601117"/>
              <a:gd name="T21" fmla="*/ 2681815 h 3740229"/>
              <a:gd name="T22" fmla="*/ 1884035 w 7601117"/>
              <a:gd name="T23" fmla="*/ 2508060 h 3740229"/>
              <a:gd name="T24" fmla="*/ 2067547 w 7601117"/>
              <a:gd name="T25" fmla="*/ 2470061 h 3740229"/>
              <a:gd name="T26" fmla="*/ 2140846 w 7601117"/>
              <a:gd name="T27" fmla="*/ 2454799 h 3740229"/>
              <a:gd name="T28" fmla="*/ 2217100 w 7601117"/>
              <a:gd name="T29" fmla="*/ 2487501 h 3740229"/>
              <a:gd name="T30" fmla="*/ 2404891 w 7601117"/>
              <a:gd name="T31" fmla="*/ 2680541 h 3740229"/>
              <a:gd name="T32" fmla="*/ 2616247 w 7601117"/>
              <a:gd name="T33" fmla="*/ 2476452 h 3740229"/>
              <a:gd name="T34" fmla="*/ 2813299 w 7601117"/>
              <a:gd name="T35" fmla="*/ 2404710 h 3740229"/>
              <a:gd name="T36" fmla="*/ 3059667 w 7601117"/>
              <a:gd name="T37" fmla="*/ 2222271 h 3740229"/>
              <a:gd name="T38" fmla="*/ 3280843 w 7601117"/>
              <a:gd name="T39" fmla="*/ 2158902 h 3740229"/>
              <a:gd name="T40" fmla="*/ 3710595 w 7601117"/>
              <a:gd name="T41" fmla="*/ 1638090 h 3740229"/>
              <a:gd name="T42" fmla="*/ 3920111 w 7601117"/>
              <a:gd name="T43" fmla="*/ 1596259 h 3740229"/>
              <a:gd name="T44" fmla="*/ 4143560 w 7601117"/>
              <a:gd name="T45" fmla="*/ 1497264 h 3740229"/>
              <a:gd name="T46" fmla="*/ 4365474 w 7601117"/>
              <a:gd name="T47" fmla="*/ 1547364 h 3740229"/>
              <a:gd name="T48" fmla="*/ 4539163 w 7601117"/>
              <a:gd name="T49" fmla="*/ 1363343 h 3740229"/>
              <a:gd name="T50" fmla="*/ 4782443 w 7601117"/>
              <a:gd name="T51" fmla="*/ 1197616 h 3740229"/>
              <a:gd name="T52" fmla="*/ 5119298 w 7601117"/>
              <a:gd name="T53" fmla="*/ 1616987 h 3740229"/>
              <a:gd name="T54" fmla="*/ 5220744 w 7601117"/>
              <a:gd name="T55" fmla="*/ 1673438 h 3740229"/>
              <a:gd name="T56" fmla="*/ 5553614 w 7601117"/>
              <a:gd name="T57" fmla="*/ 1387076 h 3740229"/>
              <a:gd name="T58" fmla="*/ 5869219 w 7601117"/>
              <a:gd name="T59" fmla="*/ 1011713 h 3740229"/>
              <a:gd name="T60" fmla="*/ 6114802 w 7601117"/>
              <a:gd name="T61" fmla="*/ 1040539 h 3740229"/>
              <a:gd name="T62" fmla="*/ 6323889 w 7601117"/>
              <a:gd name="T63" fmla="*/ 854581 h 3740229"/>
              <a:gd name="T64" fmla="*/ 6517957 w 7601117"/>
              <a:gd name="T65" fmla="*/ 609982 h 3740229"/>
              <a:gd name="T66" fmla="*/ 6758613 w 7601117"/>
              <a:gd name="T67" fmla="*/ 733982 h 3740229"/>
              <a:gd name="T68" fmla="*/ 6926309 w 7601117"/>
              <a:gd name="T69" fmla="*/ 663727 h 3740229"/>
              <a:gd name="T70" fmla="*/ 7169236 w 7601117"/>
              <a:gd name="T71" fmla="*/ 138571 h 3740229"/>
              <a:gd name="T72" fmla="*/ 7412777 w 7601117"/>
              <a:gd name="T73" fmla="*/ 0 h 3740229"/>
              <a:gd name="T74" fmla="*/ 7590827 w 7601117"/>
              <a:gd name="T75" fmla="*/ 160652 h 37402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601117" h="3740229">
                <a:moveTo>
                  <a:pt x="7600518" y="160655"/>
                </a:moveTo>
                <a:cubicBezTo>
                  <a:pt x="7598756" y="1429187"/>
                  <a:pt x="7602382" y="2471697"/>
                  <a:pt x="7600620" y="3740229"/>
                </a:cubicBezTo>
                <a:lnTo>
                  <a:pt x="0" y="3740229"/>
                </a:lnTo>
                <a:lnTo>
                  <a:pt x="0" y="3602805"/>
                </a:lnTo>
                <a:cubicBezTo>
                  <a:pt x="9690" y="3576377"/>
                  <a:pt x="17555" y="3588525"/>
                  <a:pt x="55435" y="3570842"/>
                </a:cubicBezTo>
                <a:cubicBezTo>
                  <a:pt x="93315" y="3553160"/>
                  <a:pt x="152830" y="3520508"/>
                  <a:pt x="227279" y="3496710"/>
                </a:cubicBezTo>
                <a:cubicBezTo>
                  <a:pt x="301728" y="3472912"/>
                  <a:pt x="407834" y="3441270"/>
                  <a:pt x="502127" y="3428056"/>
                </a:cubicBezTo>
                <a:cubicBezTo>
                  <a:pt x="596420" y="3414842"/>
                  <a:pt x="726984" y="3420080"/>
                  <a:pt x="793036" y="3417428"/>
                </a:cubicBezTo>
                <a:cubicBezTo>
                  <a:pt x="859088" y="3414776"/>
                  <a:pt x="798022" y="3423473"/>
                  <a:pt x="898442" y="3412141"/>
                </a:cubicBezTo>
                <a:cubicBezTo>
                  <a:pt x="955601" y="3292946"/>
                  <a:pt x="1002555" y="3197981"/>
                  <a:pt x="1114432" y="3084342"/>
                </a:cubicBezTo>
                <a:cubicBezTo>
                  <a:pt x="1261478" y="2965292"/>
                  <a:pt x="1430262" y="2777910"/>
                  <a:pt x="1558930" y="2681872"/>
                </a:cubicBezTo>
                <a:cubicBezTo>
                  <a:pt x="1687598" y="2585834"/>
                  <a:pt x="1804823" y="2538025"/>
                  <a:pt x="1886440" y="2508113"/>
                </a:cubicBezTo>
                <a:cubicBezTo>
                  <a:pt x="1968057" y="2478201"/>
                  <a:pt x="2038106" y="2470918"/>
                  <a:pt x="2070187" y="2470113"/>
                </a:cubicBezTo>
                <a:cubicBezTo>
                  <a:pt x="2102268" y="2469308"/>
                  <a:pt x="2115030" y="2457326"/>
                  <a:pt x="2143579" y="2454851"/>
                </a:cubicBezTo>
                <a:cubicBezTo>
                  <a:pt x="2228920" y="2455983"/>
                  <a:pt x="2192622" y="2491078"/>
                  <a:pt x="2219931" y="2487554"/>
                </a:cubicBezTo>
                <a:lnTo>
                  <a:pt x="2407961" y="2680598"/>
                </a:lnTo>
                <a:lnTo>
                  <a:pt x="2619587" y="2476504"/>
                </a:lnTo>
                <a:lnTo>
                  <a:pt x="2816891" y="2404761"/>
                </a:lnTo>
                <a:cubicBezTo>
                  <a:pt x="2899118" y="2343947"/>
                  <a:pt x="2985550" y="2263287"/>
                  <a:pt x="3063573" y="2222318"/>
                </a:cubicBezTo>
                <a:cubicBezTo>
                  <a:pt x="3141596" y="2181349"/>
                  <a:pt x="3154855" y="2175592"/>
                  <a:pt x="3285032" y="2158948"/>
                </a:cubicBezTo>
                <a:cubicBezTo>
                  <a:pt x="3382882" y="1997004"/>
                  <a:pt x="3608651" y="1731901"/>
                  <a:pt x="3715332" y="1638125"/>
                </a:cubicBezTo>
                <a:cubicBezTo>
                  <a:pt x="3822013" y="1544349"/>
                  <a:pt x="3852863" y="1619765"/>
                  <a:pt x="3925116" y="1596293"/>
                </a:cubicBezTo>
                <a:cubicBezTo>
                  <a:pt x="3997369" y="1572821"/>
                  <a:pt x="4056513" y="1517988"/>
                  <a:pt x="4148850" y="1497296"/>
                </a:cubicBezTo>
                <a:cubicBezTo>
                  <a:pt x="4227661" y="1473899"/>
                  <a:pt x="4302335" y="1553563"/>
                  <a:pt x="4371047" y="1547397"/>
                </a:cubicBezTo>
                <a:lnTo>
                  <a:pt x="4544958" y="1363372"/>
                </a:lnTo>
                <a:cubicBezTo>
                  <a:pt x="4622563" y="1297365"/>
                  <a:pt x="4719060" y="1269058"/>
                  <a:pt x="4788549" y="1197641"/>
                </a:cubicBezTo>
                <a:cubicBezTo>
                  <a:pt x="4884463" y="1242606"/>
                  <a:pt x="5014079" y="1532335"/>
                  <a:pt x="5125834" y="1617021"/>
                </a:cubicBezTo>
                <a:cubicBezTo>
                  <a:pt x="5199875" y="1707089"/>
                  <a:pt x="5154931" y="1711792"/>
                  <a:pt x="5227409" y="1673473"/>
                </a:cubicBezTo>
                <a:cubicBezTo>
                  <a:pt x="5299887" y="1635154"/>
                  <a:pt x="5445303" y="1486632"/>
                  <a:pt x="5560704" y="1387105"/>
                </a:cubicBezTo>
                <a:cubicBezTo>
                  <a:pt x="5676105" y="1287578"/>
                  <a:pt x="5800123" y="1081151"/>
                  <a:pt x="5876712" y="1011734"/>
                </a:cubicBezTo>
                <a:lnTo>
                  <a:pt x="6122609" y="1040561"/>
                </a:lnTo>
                <a:cubicBezTo>
                  <a:pt x="6169298" y="1001800"/>
                  <a:pt x="6264685" y="926360"/>
                  <a:pt x="6331963" y="854599"/>
                </a:cubicBezTo>
                <a:cubicBezTo>
                  <a:pt x="6399241" y="782838"/>
                  <a:pt x="6453732" y="630095"/>
                  <a:pt x="6526278" y="609995"/>
                </a:cubicBezTo>
                <a:cubicBezTo>
                  <a:pt x="6598824" y="589895"/>
                  <a:pt x="6678767" y="720924"/>
                  <a:pt x="6767242" y="733998"/>
                </a:cubicBezTo>
                <a:cubicBezTo>
                  <a:pt x="6842121" y="660881"/>
                  <a:pt x="6824400" y="706028"/>
                  <a:pt x="6935152" y="663741"/>
                </a:cubicBezTo>
                <a:lnTo>
                  <a:pt x="7178389" y="138574"/>
                </a:lnTo>
                <a:cubicBezTo>
                  <a:pt x="7247101" y="92265"/>
                  <a:pt x="7353529" y="24666"/>
                  <a:pt x="7422241" y="0"/>
                </a:cubicBezTo>
                <a:lnTo>
                  <a:pt x="7600518" y="160655"/>
                </a:lnTo>
                <a:close/>
              </a:path>
            </a:pathLst>
          </a:custGeom>
          <a:solidFill>
            <a:srgbClr val="800000"/>
          </a:solidFill>
          <a:ln w="6350" cap="rnd" cmpd="sng">
            <a:solidFill>
              <a:srgbClr val="003300"/>
            </a:solidFill>
            <a:prstDash val="solid"/>
            <a:round/>
            <a:headEnd/>
            <a:tailEnd/>
          </a:ln>
          <a:effectLst>
            <a:outerShdw blurRad="39000" dist="25400" dir="5400000" rotWithShape="0">
              <a:srgbClr val="000000">
                <a:alpha val="37999"/>
              </a:srgbClr>
            </a:outerShdw>
          </a:effectLst>
        </p:spPr>
        <p:txBody>
          <a:bodyPr anchor="ctr"/>
          <a:lstStyle/>
          <a:p>
            <a:pPr>
              <a:defRPr/>
            </a:pPr>
            <a:endParaRPr lang="en-US" dirty="0">
              <a:latin typeface="Arial" pitchFamily="34" charset="0"/>
            </a:endParaRPr>
          </a:p>
        </p:txBody>
      </p:sp>
      <p:sp>
        <p:nvSpPr>
          <p:cNvPr id="15396" name="TextBox 13"/>
          <p:cNvSpPr txBox="1">
            <a:spLocks noChangeArrowheads="1"/>
          </p:cNvSpPr>
          <p:nvPr/>
        </p:nvSpPr>
        <p:spPr bwMode="auto">
          <a:xfrm>
            <a:off x="3424238" y="6335713"/>
            <a:ext cx="5719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r>
              <a:rPr lang="en-US" sz="1200">
                <a:solidFill>
                  <a:schemeClr val="bg2"/>
                </a:solidFill>
                <a:latin typeface="Franklin Gothic Book" pitchFamily="34" charset="0"/>
              </a:rPr>
              <a:t>Source: Himmelstein, Woolhandler &amp; Carrasquilo.</a:t>
            </a:r>
          </a:p>
          <a:p>
            <a:pPr algn="r"/>
            <a:r>
              <a:rPr lang="en-US" sz="1200">
                <a:solidFill>
                  <a:schemeClr val="bg2"/>
                </a:solidFill>
                <a:latin typeface="Franklin Gothic Book" pitchFamily="34" charset="0"/>
              </a:rPr>
              <a:t>Tabulation from CPS &amp; NHIS data  </a:t>
            </a:r>
          </a:p>
        </p:txBody>
      </p:sp>
      <p:pic>
        <p:nvPicPr>
          <p:cNvPr id="15397" name="Picture 4" descr="UNINS76_" hidden="1"/>
          <p:cNvPicPr>
            <a:picLocks noChangeAspect="1" noChangeArrowheads="1"/>
          </p:cNvPicPr>
          <p:nvPr/>
        </p:nvPicPr>
        <p:blipFill>
          <a:blip r:embed="rId2">
            <a:extLst>
              <a:ext uri="{28A0092B-C50C-407E-A947-70E740481C1C}">
                <a14:useLocalDpi xmlns:a14="http://schemas.microsoft.com/office/drawing/2010/main" val="0"/>
              </a:ext>
            </a:extLst>
          </a:blip>
          <a:srcRect l="15280" t="34880" r="10880" b="20320"/>
          <a:stretch>
            <a:fillRect/>
          </a:stretch>
        </p:blipFill>
        <p:spPr bwMode="auto">
          <a:xfrm>
            <a:off x="962025" y="1463675"/>
            <a:ext cx="760412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ea typeface="ＭＳ Ｐゴシック" pitchFamily="34" charset="-128"/>
            </a:endParaRPr>
          </a:p>
        </p:txBody>
      </p:sp>
      <p:pic>
        <p:nvPicPr>
          <p:cNvPr id="16387" name="Picture 2" descr="http://facts.kff.org/upload/jpg/large/Uninsured_Rates_Among_Nonelderly_by_State_2010_2011.jpg"/>
          <p:cNvPicPr>
            <a:picLocks noGrp="1" noChangeAspect="1" noChangeArrowheads="1"/>
          </p:cNvPicPr>
          <p:nvPr>
            <p:ph type="chart" idx="1"/>
          </p:nvPr>
        </p:nvPicPr>
        <p:blipFill>
          <a:blip r:embed="rId2">
            <a:extLst>
              <a:ext uri="{28A0092B-C50C-407E-A947-70E740481C1C}">
                <a14:useLocalDpi xmlns:a14="http://schemas.microsoft.com/office/drawing/2010/main" val="0"/>
              </a:ext>
            </a:extLst>
          </a:blip>
          <a:srcRect/>
          <a:stretch>
            <a:fillRect/>
          </a:stretch>
        </p:blipFill>
        <p:spPr>
          <a:xfrm>
            <a:off x="0" y="-19050"/>
            <a:ext cx="9194800" cy="68961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NHP1">
      <a:dk1>
        <a:srgbClr val="003300"/>
      </a:dk1>
      <a:lt1>
        <a:srgbClr val="EBF1DD"/>
      </a:lt1>
      <a:dk2>
        <a:srgbClr val="4F6128"/>
      </a:dk2>
      <a:lt2>
        <a:srgbClr val="EFECF3"/>
      </a:lt2>
      <a:accent1>
        <a:srgbClr val="01A290"/>
      </a:accent1>
      <a:accent2>
        <a:srgbClr val="28476D"/>
      </a:accent2>
      <a:accent3>
        <a:srgbClr val="9E88B8"/>
      </a:accent3>
      <a:accent4>
        <a:srgbClr val="C00000"/>
      </a:accent4>
      <a:accent5>
        <a:srgbClr val="FFC000"/>
      </a:accent5>
      <a:accent6>
        <a:srgbClr val="8CFF8C"/>
      </a:accent6>
      <a:hlink>
        <a:srgbClr val="5F497A"/>
      </a:hlink>
      <a:folHlink>
        <a:srgbClr val="B2A2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9525" cmpd="sng">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a:latin typeface="Franklin Gothic Medium"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4674</TotalTime>
  <Words>2868</Words>
  <Application>Microsoft Office PowerPoint</Application>
  <PresentationFormat>On-screen Show (4:3)</PresentationFormat>
  <Paragraphs>402</Paragraphs>
  <Slides>57</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6" baseType="lpstr">
      <vt:lpstr>Arial</vt:lpstr>
      <vt:lpstr>ＭＳ Ｐゴシック</vt:lpstr>
      <vt:lpstr>Franklin Gothic Medium</vt:lpstr>
      <vt:lpstr>Calibri</vt:lpstr>
      <vt:lpstr>Franklin Gothic Book</vt:lpstr>
      <vt:lpstr>Wingdings</vt:lpstr>
      <vt:lpstr>Office Theme</vt:lpstr>
      <vt:lpstr>Excel.Chart.8</vt:lpstr>
      <vt:lpstr>Microsoft Excel Chart</vt:lpstr>
      <vt:lpstr>The Relationship Between Single-Payer Healthcare and Cancer Disparities:  Can Minnesota Do Better? </vt:lpstr>
      <vt:lpstr>Objectives</vt:lpstr>
      <vt:lpstr>Disclosures</vt:lpstr>
      <vt:lpstr>PowerPoint Presentation</vt:lpstr>
      <vt:lpstr>PowerPoint Presentation</vt:lpstr>
      <vt:lpstr>PowerPoint Presentation</vt:lpstr>
      <vt:lpstr>Where Are We Now?</vt:lpstr>
      <vt:lpstr>Number of Uninsured Americans 1976-2011</vt:lpstr>
      <vt:lpstr>PowerPoint Presentation</vt:lpstr>
      <vt:lpstr>PowerPoint Presentation</vt:lpstr>
      <vt:lpstr>Chronically Ill Are Uninsured</vt:lpstr>
      <vt:lpstr>  Does Being Uninsured Matter?</vt:lpstr>
      <vt:lpstr>PowerPoint Presentation</vt:lpstr>
      <vt:lpstr>Uninsured and Under-Insured Delay Seeking Care for Heart Attacks</vt:lpstr>
      <vt:lpstr>Under-Insurance Drives Bankruptcies</vt:lpstr>
      <vt:lpstr>Under-Insurance Drives Bankruptcies</vt:lpstr>
      <vt:lpstr>Patients with High Deductibles Forego Needed Care</vt:lpstr>
      <vt:lpstr>PowerPoint Presentation</vt:lpstr>
      <vt:lpstr>Where Are We Now?</vt:lpstr>
      <vt:lpstr>Average spending on health per capita ($US PPP) </vt:lpstr>
      <vt:lpstr>Percent of population over age 64</vt:lpstr>
      <vt:lpstr>PowerPoint Presentation</vt:lpstr>
      <vt:lpstr>PowerPoint Presentation</vt:lpstr>
      <vt:lpstr>Where Are We Now?</vt:lpstr>
      <vt:lpstr>Life Expectancy</vt:lpstr>
      <vt:lpstr>Infant Mortality Deaths in First Year of Life Per 1,000 Live Births</vt:lpstr>
      <vt:lpstr>Maternal Mortality Deaths per 100,000 Live Births</vt:lpstr>
      <vt:lpstr>Amenable Mortality</vt:lpstr>
      <vt:lpstr>What About the Masses of Canadians Flooding Across the Border for Care??? </vt:lpstr>
      <vt:lpstr>Association of insurance status with stage at diagnosis for 12 cancer sites</vt:lpstr>
      <vt:lpstr>Cervical Cancer</vt:lpstr>
      <vt:lpstr>Breast Cancer</vt:lpstr>
      <vt:lpstr>Oropharyngeal Cancer</vt:lpstr>
      <vt:lpstr>5-Year Cancer Survival</vt:lpstr>
      <vt:lpstr>PowerPoint Presentation</vt:lpstr>
      <vt:lpstr>Survival after craniotomy for brain tumor</vt:lpstr>
      <vt:lpstr>What Is Single Payer?</vt:lpstr>
      <vt:lpstr>Why Do We Pay More  But Get Less? </vt:lpstr>
      <vt:lpstr>Hospital Billing and Administration</vt:lpstr>
      <vt:lpstr>Interactions Between  Physician Practices &amp; Insurers Are Costly</vt:lpstr>
      <vt:lpstr>Why Do We Pay More  But Get Less? </vt:lpstr>
      <vt:lpstr>Insurance (Payer) Overhead</vt:lpstr>
      <vt:lpstr>Why Are Private Insurer Admin Costs  Higher Than Medicare’s?</vt:lpstr>
      <vt:lpstr>CEO Salaries</vt:lpstr>
      <vt:lpstr>Administrative Spending  By Private Insurers</vt:lpstr>
      <vt:lpstr>Growth of Physicians and Administrators</vt:lpstr>
      <vt:lpstr>PowerPoint Presentation</vt:lpstr>
      <vt:lpstr>But Didn’t We Just Pass  Historic National Reform?</vt:lpstr>
      <vt:lpstr>Under the ACA</vt:lpstr>
      <vt:lpstr>Under the ACA in Minnesota…</vt:lpstr>
      <vt:lpstr>PowerPoint Presentation</vt:lpstr>
      <vt:lpstr>Is Single Payer Feasible???</vt:lpstr>
      <vt:lpstr>What Do Doctors  Think of Single-Payer?</vt:lpstr>
      <vt:lpstr>Senator John Marty, Chief Author SF18 / HF76</vt:lpstr>
      <vt:lpstr>Lewin analysis of Single Payer in Minnesota</vt:lpstr>
      <vt:lpstr>PowerPoint Presentation</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Dustin Calliari</cp:lastModifiedBy>
  <cp:revision>187</cp:revision>
  <cp:lastPrinted>1601-01-01T00:00:00Z</cp:lastPrinted>
  <dcterms:created xsi:type="dcterms:W3CDTF">1601-01-01T00:00:00Z</dcterms:created>
  <dcterms:modified xsi:type="dcterms:W3CDTF">2013-06-20T14:54:58Z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